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88" r:id="rId2"/>
    <p:sldId id="289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</p:sldIdLst>
  <p:sldSz cx="12192000" cy="6858000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Quattrocento Sans" panose="020B0502050000020003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BnEm0TGncNH1g7zVl+yQBEHtm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2400B2-2F43-459D-9374-F54D716B0961}">
  <a:tblStyle styleId="{672400B2-2F43-459D-9374-F54D716B0961}" styleName="Table_0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416AEC8-91B0-4F83-B094-FA33E849B33D}" styleName="Table_1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CFE469D-5E41-490A-8D92-1AF4AF440433}" styleName="Table_2">
    <a:wholeTbl>
      <a:tcTxStyle b="off" i="off">
        <a:font>
          <a:latin typeface="Segoe UI"/>
          <a:ea typeface="Segoe UI"/>
          <a:cs typeface="Segoe U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egoe UI"/>
          <a:ea typeface="Segoe UI"/>
          <a:cs typeface="Segoe U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egoe UI"/>
          <a:ea typeface="Segoe UI"/>
          <a:cs typeface="Segoe U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38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by Power Point Stock</a:t>
            </a:r>
            <a:endParaRPr/>
          </a:p>
        </p:txBody>
      </p:sp>
      <p:sp>
        <p:nvSpPr>
          <p:cNvPr id="128" name="Google Shape;12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CIFAR10(6), sklearn.pipeline</a:t>
            </a:r>
            <a:br>
              <a:rPr lang="en-US"/>
            </a:br>
            <a:r>
              <a:rPr lang="en-US"/>
              <a:t>取對數再取負值</a:t>
            </a:r>
            <a:br>
              <a:rPr lang="en-US"/>
            </a:br>
            <a:r>
              <a:rPr lang="en-US"/>
              <a:t>PyTorch的Tensor是一種特殊格式的多維數值陣列，類似NumPy Array，但專門用於深度學習運算。Tensor除了存放數值資料外，還能儲存梯度(gradient)資訊、計算圖(computation graph)資訊，以支援自動微分、自動梯度運算，讓深度學習模型能進行高效的前向和反向傳播計算。</a:t>
            </a:r>
            <a:br>
              <a:rPr lang="en-US"/>
            </a:br>
            <a:r>
              <a:rPr lang="en-US"/>
              <a:t>讀取 CSV 資料&gt;轉換為 Tensor&gt;mapping.txt&gt;支援 DataLoader(batch) 訓練</a:t>
            </a:r>
            <a:br>
              <a:rPr lang="en-US"/>
            </a:br>
            <a:r>
              <a:rPr lang="en-US"/>
              <a:t>累積梯度讓模型在多個 batch 計算後再更新權重，減少記憶體使用並提高訓練穩定性。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累積損失用於分析學習情況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CustomCSVDataset : </a:t>
            </a:r>
            <a:r>
              <a:rPr lang="en-US"/>
              <a:t>PyTorch Dataset 讀取 CSV, 轉 Tensor, 轉標籤</a:t>
            </a:r>
            <a:endParaRPr/>
          </a:p>
        </p:txBody>
      </p:sp>
      <p:sp>
        <p:nvSpPr>
          <p:cNvPr id="418" name="Google Shape;41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f8bc7840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34f8bc78401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34f8bc78401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實際都做了幾筆交易, 交易都是多少錢, 交易金額都差多少</a:t>
            </a:r>
            <a:endParaRPr/>
          </a:p>
        </p:txBody>
      </p:sp>
      <p:sp>
        <p:nvSpPr>
          <p:cNvPr id="480" name="Google Shape;48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去年底完成利物浦大學的資料科學與人工智慧碩士 完成10個專案(3ML 1DL 快取 帳戶 投票算法 數學算法 兩個黑克松)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之前B2B全球銷售與採購 工作內容 數據會基礎與工程師合作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1.與工程師合作創立兩個平台提升效率30%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2.CRM系統升級建議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3.資訊產業Oracle 軟體維護 與DBA和Presale 資料庫健檢與軟硬提升級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4.升級資料庫33版本已有專利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5.碩士 機器學習、深度學習。論文三個機器學習合成模型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6.13場技術講座、windows錯誤排查.資料整理功能實踐、產業背景知識累積</a:t>
            </a:r>
            <a:endParaRPr/>
          </a:p>
        </p:txBody>
      </p:sp>
      <p:sp>
        <p:nvSpPr>
          <p:cNvPr id="493" name="Google Shape;4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f8bc7840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34f8bc78401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https://github.com/a-keyter/Financial_Fables</a:t>
            </a:r>
            <a:br>
              <a:rPr lang="en-US"/>
            </a:br>
            <a:r>
              <a:rPr lang="en-US"/>
              <a:t>單位矩陣 : </a:t>
            </a:r>
            <a:r>
              <a:rPr lang="en-US" b="0" i="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對角線元素為1、其餘元素為0</a:t>
            </a:r>
            <a:endParaRPr/>
          </a:p>
        </p:txBody>
      </p:sp>
      <p:sp>
        <p:nvSpPr>
          <p:cNvPr id="211" name="Google Shape;211;g34f8bc78401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SVM/kernel SVM, Naive Bayes, K-Nearest Neighbors (KNN), Random Forest, Logistic Regression, Decision Tree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決策樹可能會過擬合高維數據</a:t>
            </a:r>
            <a:r>
              <a:rPr lang="en-US"/>
              <a:t>，因為它可能學到太多不重要的細節，導致泛化能力下降。</a:t>
            </a:r>
            <a:br>
              <a:rPr lang="en-US"/>
            </a:br>
            <a:r>
              <a:rPr lang="en-US" b="1"/>
              <a:t>KNN</a:t>
            </a:r>
            <a:r>
              <a:rPr lang="en-US"/>
              <a:t>需要足夠的數據來計算距離和</a:t>
            </a:r>
            <a:r>
              <a:rPr lang="en-US" b="1"/>
              <a:t>受「維度災難 (Curse of Dimensionality)」影響</a:t>
            </a:r>
            <a:r>
              <a:rPr lang="en-US"/>
              <a:t>，當維度太高時，歐幾里得距離變得不可靠，導致分類效果下降。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輸入層 → 卷積層（特徵提取） → 激活函數（非線性） → 池化層（降低維度）→ 多個卷積+池化重複 → 扁平化層 → 全連接層（MLP） → 輸出層（分類）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激活函數 ReLU, Leaky ReLU, Softmax</a:t>
            </a:r>
            <a:br>
              <a:rPr lang="en-US" sz="1200"/>
            </a:br>
            <a:r>
              <a:rPr lang="en-US" sz="1200" b="1" i="0" u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標準化 [-1,1]</a:t>
            </a:r>
            <a:r>
              <a:rPr lang="en-US" sz="16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i="0" u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歸一化 [0,1]</a:t>
            </a:r>
            <a:endParaRPr sz="1600"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https://github.com/a-keyter/Financial_Fables</a:t>
            </a:r>
            <a:br>
              <a:rPr lang="en-US"/>
            </a:br>
            <a:r>
              <a:rPr lang="en-US"/>
              <a:t>單位矩陣 : </a:t>
            </a:r>
            <a:r>
              <a:rPr lang="en-US" b="0" i="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對角線元素為1、其餘元素為0</a:t>
            </a:r>
            <a:endParaRPr/>
          </a:p>
        </p:txBody>
      </p:sp>
      <p:sp>
        <p:nvSpPr>
          <p:cNvPr id="305" name="Google Shape;3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影像任務中，如果 MLP 直接用在原始像素，參數量通常很龐大，容易過擬合，也沒有像 CNN 那樣能有效抽取空間特徵。因此可能收斂速度更慢、需要更大記憶體，或在優化時遇到瓶頸。</a:t>
            </a:r>
            <a:br>
              <a:rPr lang="en-US"/>
            </a:br>
            <a:br>
              <a:rPr lang="en-US"/>
            </a:br>
            <a:r>
              <a:rPr lang="en-US"/>
              <a:t>池化（如 MaxPool2d）會縮小特徵圖的空間維度，保留較重要的資訊並捨棄多餘細節。在每層卷積後各做一次池化，可以進一步壓縮資料，幫助網路學到更強韌的特徵。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Consolas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第一次：conv1 → ReLU → MaxPool : 低階特徵，如邊緣與簡單形狀，並透過池化降維減少計算量</a:t>
            </a: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Consolas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第二次：conv2 → ReLU → MaxPool : 從第一次提取的特徵中再萃取更複雜的中階特徵，例如筆劃的結合，並再次降維使資料準備進入全連接層</a:t>
            </a:r>
            <a:b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Consolas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堆疊兩層有助於模型捕捉更深層次的特徵，對圖像分類任務特別有效，而池化層則有助於控制過擬合並加快訓練速度</a:t>
            </a:r>
            <a:b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/>
              <a:t>定義模型類別（如 class MLP(</a:t>
            </a:r>
            <a:br>
              <a:rPr lang="en-US"/>
            </a:br>
            <a:r>
              <a:rPr lang="en-US"/>
              <a:t>初始化模型（model = MLP(</a:t>
            </a:r>
            <a:br>
              <a:rPr lang="en-US"/>
            </a:br>
            <a:r>
              <a:rPr lang="en-US"/>
              <a:t>呼叫訓練函式（</a:t>
            </a: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卷積層是特徵提取（抽出邊緣、輪廓等）。FC 層是決策器，把這些特徵「整合成一個分類」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Consolas"/>
              <a:buNone/>
            </a:pPr>
            <a:r>
              <a:rPr lang="en-US" b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CNN 把圖像轉成資訊，FC 層負責根據這些資訊下判斷。</a:t>
            </a: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title"/>
          </p:nvPr>
        </p:nvSpPr>
        <p:spPr>
          <a:xfrm>
            <a:off x="334962" y="188914"/>
            <a:ext cx="11522075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body" idx="1"/>
          </p:nvPr>
        </p:nvSpPr>
        <p:spPr>
          <a:xfrm rot="5400000">
            <a:off x="3837781" y="-1853407"/>
            <a:ext cx="4516437" cy="115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334962" y="188914"/>
            <a:ext cx="11522075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334962" y="1649412"/>
            <a:ext cx="11522075" cy="451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26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ctr">
              <a:spcBef>
                <a:spcPts val="0"/>
              </a:spcBef>
              <a:buNone/>
              <a:defRPr sz="105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26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8" name="Google Shape;28;p26"/>
          <p:cNvSpPr txBox="1">
            <a:spLocks noGrp="1"/>
          </p:cNvSpPr>
          <p:nvPr>
            <p:ph type="ftr" idx="11"/>
          </p:nvPr>
        </p:nvSpPr>
        <p:spPr>
          <a:xfrm>
            <a:off x="428473" y="632426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/>
          <p:nvPr/>
        </p:nvSpPr>
        <p:spPr>
          <a:xfrm rot="5400000">
            <a:off x="-148195" y="6463700"/>
            <a:ext cx="382634" cy="862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334962" y="188914"/>
            <a:ext cx="11522075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334962" y="188914"/>
            <a:ext cx="11522075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334962" y="188914"/>
            <a:ext cx="11522075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334962" y="1649412"/>
            <a:ext cx="11522075" cy="451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33496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3831430" y="6356350"/>
            <a:ext cx="45291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837612" y="6356350"/>
            <a:ext cx="30194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119">
          <p15:clr>
            <a:srgbClr val="F26B43"/>
          </p15:clr>
        </p15:guide>
        <p15:guide id="4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reel/C9IT4ZaqhF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hyperlink" Target="https://www.instagram.com/p/C5RhU6jqeSv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watch?v=aGmEBr6l25o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instagram.com/reel/C27qs_SKYap/" TargetMode="External"/><Relationship Id="rId7" Type="http://schemas.openxmlformats.org/officeDocument/2006/relationships/hyperlink" Target="https://www.instagram.com/reel/C27wfToK2gi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instagram.com/reel/C27uG1jqojH/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youtube.com/watch?v=HZjv1jExiW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hiao-min-chang-270263102/recent-activity/all/" TargetMode="External"/><Relationship Id="rId7" Type="http://schemas.openxmlformats.org/officeDocument/2006/relationships/hyperlink" Target="https://www.youtube.com/watch?v=bTZVKlq2bV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ulip.liv.ac.uk/mods/student/cm_COMP533_202324.htm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sites.google.com/view/mario-gianni-homepage/home?pli=1" TargetMode="External"/><Relationship Id="rId4" Type="http://schemas.openxmlformats.org/officeDocument/2006/relationships/hyperlink" Target="https://www.liverpool.ac.uk/courses/data-science-and-artificial-intelligence-ms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agram.com/p/Cy6ymyOqD1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agram.com/p/CzVjO21qnM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B3B0183-FAF7-4C48-8819-8AE95BD5A9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B3B0183-FAF7-4C48-8819-8AE95BD5A9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>
            <a:extLst>
              <a:ext uri="{FF2B5EF4-FFF2-40B4-BE49-F238E27FC236}">
                <a16:creationId xmlns:a16="http://schemas.microsoft.com/office/drawing/2014/main" id="{E897F877-F5EF-45A0-9D5C-5F3B11F0B7C6}"/>
              </a:ext>
            </a:extLst>
          </p:cNvPr>
          <p:cNvSpPr>
            <a:spLocks/>
          </p:cNvSpPr>
          <p:nvPr/>
        </p:nvSpPr>
        <p:spPr bwMode="auto">
          <a:xfrm>
            <a:off x="-6349" y="-1588"/>
            <a:ext cx="12206287" cy="6089650"/>
          </a:xfrm>
          <a:custGeom>
            <a:avLst/>
            <a:gdLst>
              <a:gd name="T0" fmla="*/ 1682 w 1682"/>
              <a:gd name="T1" fmla="*/ 0 h 1130"/>
              <a:gd name="T2" fmla="*/ 0 w 1682"/>
              <a:gd name="T3" fmla="*/ 0 h 1130"/>
              <a:gd name="T4" fmla="*/ 0 w 1682"/>
              <a:gd name="T5" fmla="*/ 1130 h 1130"/>
              <a:gd name="T6" fmla="*/ 352 w 1682"/>
              <a:gd name="T7" fmla="*/ 884 h 1130"/>
              <a:gd name="T8" fmla="*/ 1312 w 1682"/>
              <a:gd name="T9" fmla="*/ 594 h 1130"/>
              <a:gd name="T10" fmla="*/ 1682 w 1682"/>
              <a:gd name="T11" fmla="*/ 334 h 1130"/>
              <a:gd name="T12" fmla="*/ 1682 w 1682"/>
              <a:gd name="T13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82" h="1130">
                <a:moveTo>
                  <a:pt x="16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130"/>
                  <a:pt x="0" y="1130"/>
                  <a:pt x="0" y="1130"/>
                </a:cubicBezTo>
                <a:cubicBezTo>
                  <a:pt x="94" y="1074"/>
                  <a:pt x="238" y="982"/>
                  <a:pt x="352" y="884"/>
                </a:cubicBezTo>
                <a:cubicBezTo>
                  <a:pt x="538" y="724"/>
                  <a:pt x="994" y="638"/>
                  <a:pt x="1312" y="594"/>
                </a:cubicBezTo>
                <a:cubicBezTo>
                  <a:pt x="1442" y="576"/>
                  <a:pt x="1573" y="462"/>
                  <a:pt x="1682" y="334"/>
                </a:cubicBezTo>
                <a:lnTo>
                  <a:pt x="16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10B6FF96-E05C-418B-9B04-5DDE02C527CC}"/>
              </a:ext>
            </a:extLst>
          </p:cNvPr>
          <p:cNvSpPr>
            <a:spLocks/>
          </p:cNvSpPr>
          <p:nvPr/>
        </p:nvSpPr>
        <p:spPr bwMode="auto">
          <a:xfrm>
            <a:off x="2635251" y="-1588"/>
            <a:ext cx="9564687" cy="5986463"/>
          </a:xfrm>
          <a:custGeom>
            <a:avLst/>
            <a:gdLst>
              <a:gd name="T0" fmla="*/ 66 w 1318"/>
              <a:gd name="T1" fmla="*/ 154 h 1111"/>
              <a:gd name="T2" fmla="*/ 504 w 1318"/>
              <a:gd name="T3" fmla="*/ 548 h 1111"/>
              <a:gd name="T4" fmla="*/ 1318 w 1318"/>
              <a:gd name="T5" fmla="*/ 745 h 1111"/>
              <a:gd name="T6" fmla="*/ 1318 w 1318"/>
              <a:gd name="T7" fmla="*/ 0 h 1111"/>
              <a:gd name="T8" fmla="*/ 13 w 1318"/>
              <a:gd name="T9" fmla="*/ 0 h 1111"/>
              <a:gd name="T10" fmla="*/ 66 w 1318"/>
              <a:gd name="T11" fmla="*/ 154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18" h="1111">
                <a:moveTo>
                  <a:pt x="66" y="154"/>
                </a:moveTo>
                <a:cubicBezTo>
                  <a:pt x="158" y="214"/>
                  <a:pt x="406" y="340"/>
                  <a:pt x="504" y="548"/>
                </a:cubicBezTo>
                <a:cubicBezTo>
                  <a:pt x="600" y="752"/>
                  <a:pt x="666" y="1111"/>
                  <a:pt x="1318" y="745"/>
                </a:cubicBezTo>
                <a:cubicBezTo>
                  <a:pt x="1318" y="0"/>
                  <a:pt x="1318" y="0"/>
                  <a:pt x="131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0" y="47"/>
                  <a:pt x="1" y="112"/>
                  <a:pt x="66" y="15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ED7AE842-8520-4A81-98A9-02C74DD46791}"/>
              </a:ext>
            </a:extLst>
          </p:cNvPr>
          <p:cNvSpPr>
            <a:spLocks/>
          </p:cNvSpPr>
          <p:nvPr/>
        </p:nvSpPr>
        <p:spPr bwMode="auto">
          <a:xfrm>
            <a:off x="4435476" y="-1588"/>
            <a:ext cx="7764462" cy="1573213"/>
          </a:xfrm>
          <a:custGeom>
            <a:avLst/>
            <a:gdLst>
              <a:gd name="T0" fmla="*/ 302 w 1070"/>
              <a:gd name="T1" fmla="*/ 236 h 292"/>
              <a:gd name="T2" fmla="*/ 1070 w 1070"/>
              <a:gd name="T3" fmla="*/ 292 h 292"/>
              <a:gd name="T4" fmla="*/ 1070 w 1070"/>
              <a:gd name="T5" fmla="*/ 0 h 292"/>
              <a:gd name="T6" fmla="*/ 0 w 1070"/>
              <a:gd name="T7" fmla="*/ 0 h 292"/>
              <a:gd name="T8" fmla="*/ 302 w 1070"/>
              <a:gd name="T9" fmla="*/ 236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0" h="292">
                <a:moveTo>
                  <a:pt x="302" y="236"/>
                </a:moveTo>
                <a:cubicBezTo>
                  <a:pt x="527" y="244"/>
                  <a:pt x="711" y="36"/>
                  <a:pt x="1070" y="292"/>
                </a:cubicBezTo>
                <a:cubicBezTo>
                  <a:pt x="1070" y="0"/>
                  <a:pt x="1070" y="0"/>
                  <a:pt x="1070" y="0"/>
                </a:cubicBezTo>
                <a:cubicBezTo>
                  <a:pt x="0" y="0"/>
                  <a:pt x="0" y="0"/>
                  <a:pt x="0" y="0"/>
                </a:cubicBezTo>
                <a:cubicBezTo>
                  <a:pt x="44" y="87"/>
                  <a:pt x="140" y="230"/>
                  <a:pt x="302" y="236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9AA08A-E911-480C-97F1-5CDC4E8C1419}"/>
              </a:ext>
            </a:extLst>
          </p:cNvPr>
          <p:cNvGrpSpPr/>
          <p:nvPr/>
        </p:nvGrpSpPr>
        <p:grpSpPr>
          <a:xfrm flipH="1">
            <a:off x="2488318" y="-176897"/>
            <a:ext cx="9699175" cy="1254736"/>
            <a:chOff x="-109351" y="-99392"/>
            <a:chExt cx="9699175" cy="12547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5A3AC7-F7BB-4BD0-B037-8E6262B7AC9A}"/>
                </a:ext>
              </a:extLst>
            </p:cNvPr>
            <p:cNvSpPr/>
            <p:nvPr/>
          </p:nvSpPr>
          <p:spPr>
            <a:xfrm rot="21294586" flipV="1">
              <a:off x="-109351" y="-99392"/>
              <a:ext cx="6446638" cy="1254736"/>
            </a:xfrm>
            <a:custGeom>
              <a:avLst/>
              <a:gdLst>
                <a:gd name="connsiteX0" fmla="*/ 9518154 w 12184063"/>
                <a:gd name="connsiteY0" fmla="*/ 519 h 1268973"/>
                <a:gd name="connsiteX1" fmla="*/ 12184063 w 12184063"/>
                <a:gd name="connsiteY1" fmla="*/ 526784 h 1268973"/>
                <a:gd name="connsiteX2" fmla="*/ 12184063 w 12184063"/>
                <a:gd name="connsiteY2" fmla="*/ 1268973 h 1268973"/>
                <a:gd name="connsiteX3" fmla="*/ 0 w 12184063"/>
                <a:gd name="connsiteY3" fmla="*/ 1268973 h 1268973"/>
                <a:gd name="connsiteX4" fmla="*/ 0 w 12184063"/>
                <a:gd name="connsiteY4" fmla="*/ 526784 h 1268973"/>
                <a:gd name="connsiteX5" fmla="*/ 9518154 w 12184063"/>
                <a:gd name="connsiteY5" fmla="*/ 519 h 1268973"/>
                <a:gd name="connsiteX0" fmla="*/ 9314954 w 12184063"/>
                <a:gd name="connsiteY0" fmla="*/ 281 h 1395735"/>
                <a:gd name="connsiteX1" fmla="*/ 12184063 w 12184063"/>
                <a:gd name="connsiteY1" fmla="*/ 653546 h 1395735"/>
                <a:gd name="connsiteX2" fmla="*/ 12184063 w 12184063"/>
                <a:gd name="connsiteY2" fmla="*/ 1395735 h 1395735"/>
                <a:gd name="connsiteX3" fmla="*/ 0 w 12184063"/>
                <a:gd name="connsiteY3" fmla="*/ 1395735 h 1395735"/>
                <a:gd name="connsiteX4" fmla="*/ 0 w 12184063"/>
                <a:gd name="connsiteY4" fmla="*/ 653546 h 1395735"/>
                <a:gd name="connsiteX5" fmla="*/ 9314954 w 12184063"/>
                <a:gd name="connsiteY5" fmla="*/ 281 h 1395735"/>
                <a:gd name="connsiteX0" fmla="*/ 12184063 w 12261268"/>
                <a:gd name="connsiteY0" fmla="*/ 653546 h 1395735"/>
                <a:gd name="connsiteX1" fmla="*/ 12184063 w 12261268"/>
                <a:gd name="connsiteY1" fmla="*/ 1395735 h 1395735"/>
                <a:gd name="connsiteX2" fmla="*/ 0 w 12261268"/>
                <a:gd name="connsiteY2" fmla="*/ 1395735 h 1395735"/>
                <a:gd name="connsiteX3" fmla="*/ 0 w 12261268"/>
                <a:gd name="connsiteY3" fmla="*/ 653546 h 1395735"/>
                <a:gd name="connsiteX4" fmla="*/ 9314954 w 12261268"/>
                <a:gd name="connsiteY4" fmla="*/ 281 h 1395735"/>
                <a:gd name="connsiteX5" fmla="*/ 12261268 w 12261268"/>
                <a:gd name="connsiteY5" fmla="*/ 730801 h 1395735"/>
                <a:gd name="connsiteX0" fmla="*/ 12184063 w 12261268"/>
                <a:gd name="connsiteY0" fmla="*/ 653546 h 1395735"/>
                <a:gd name="connsiteX1" fmla="*/ 0 w 12261268"/>
                <a:gd name="connsiteY1" fmla="*/ 1395735 h 1395735"/>
                <a:gd name="connsiteX2" fmla="*/ 0 w 12261268"/>
                <a:gd name="connsiteY2" fmla="*/ 653546 h 1395735"/>
                <a:gd name="connsiteX3" fmla="*/ 9314954 w 12261268"/>
                <a:gd name="connsiteY3" fmla="*/ 281 h 1395735"/>
                <a:gd name="connsiteX4" fmla="*/ 12261268 w 12261268"/>
                <a:gd name="connsiteY4" fmla="*/ 730801 h 1395735"/>
                <a:gd name="connsiteX0" fmla="*/ 0 w 12261268"/>
                <a:gd name="connsiteY0" fmla="*/ 1395735 h 1395735"/>
                <a:gd name="connsiteX1" fmla="*/ 0 w 12261268"/>
                <a:gd name="connsiteY1" fmla="*/ 653546 h 1395735"/>
                <a:gd name="connsiteX2" fmla="*/ 9314954 w 12261268"/>
                <a:gd name="connsiteY2" fmla="*/ 281 h 1395735"/>
                <a:gd name="connsiteX3" fmla="*/ 12261268 w 12261268"/>
                <a:gd name="connsiteY3" fmla="*/ 730801 h 1395735"/>
                <a:gd name="connsiteX0" fmla="*/ 0 w 12261268"/>
                <a:gd name="connsiteY0" fmla="*/ 653546 h 1158416"/>
                <a:gd name="connsiteX1" fmla="*/ 9314954 w 12261268"/>
                <a:gd name="connsiteY1" fmla="*/ 281 h 1158416"/>
                <a:gd name="connsiteX2" fmla="*/ 12261268 w 12261268"/>
                <a:gd name="connsiteY2" fmla="*/ 730801 h 1158416"/>
                <a:gd name="connsiteX0" fmla="*/ 0 w 12261268"/>
                <a:gd name="connsiteY0" fmla="*/ 653546 h 1078227"/>
                <a:gd name="connsiteX1" fmla="*/ 3473807 w 12261268"/>
                <a:gd name="connsiteY1" fmla="*/ 1061278 h 1078227"/>
                <a:gd name="connsiteX2" fmla="*/ 9314954 w 12261268"/>
                <a:gd name="connsiteY2" fmla="*/ 281 h 1078227"/>
                <a:gd name="connsiteX3" fmla="*/ 12261268 w 12261268"/>
                <a:gd name="connsiteY3" fmla="*/ 730801 h 1078227"/>
                <a:gd name="connsiteX0" fmla="*/ 0 w 8787461"/>
                <a:gd name="connsiteY0" fmla="*/ 1061278 h 1061278"/>
                <a:gd name="connsiteX1" fmla="*/ 5841147 w 8787461"/>
                <a:gd name="connsiteY1" fmla="*/ 281 h 1061278"/>
                <a:gd name="connsiteX2" fmla="*/ 8787461 w 8787461"/>
                <a:gd name="connsiteY2" fmla="*/ 730801 h 1061278"/>
                <a:gd name="connsiteX0" fmla="*/ 0 w 8787461"/>
                <a:gd name="connsiteY0" fmla="*/ 1061278 h 1137908"/>
                <a:gd name="connsiteX1" fmla="*/ 5841147 w 8787461"/>
                <a:gd name="connsiteY1" fmla="*/ 281 h 1137908"/>
                <a:gd name="connsiteX2" fmla="*/ 8787461 w 8787461"/>
                <a:gd name="connsiteY2" fmla="*/ 730801 h 1137908"/>
                <a:gd name="connsiteX0" fmla="*/ 0 w 5841147"/>
                <a:gd name="connsiteY0" fmla="*/ 1060997 h 1137627"/>
                <a:gd name="connsiteX1" fmla="*/ 5841147 w 5841147"/>
                <a:gd name="connsiteY1" fmla="*/ 0 h 11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147" h="1137627">
                  <a:moveTo>
                    <a:pt x="0" y="1060997"/>
                  </a:moveTo>
                  <a:cubicBezTo>
                    <a:pt x="1772661" y="1478717"/>
                    <a:pt x="4376570" y="55080"/>
                    <a:pt x="5841147" y="0"/>
                  </a:cubicBezTo>
                </a:path>
              </a:pathLst>
            </a:custGeom>
            <a:noFill/>
            <a:ln w="63500" cap="rnd">
              <a:solidFill>
                <a:schemeClr val="accent4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E44DF7-4396-4E73-B057-C8EDC129FD9F}"/>
                </a:ext>
              </a:extLst>
            </p:cNvPr>
            <p:cNvSpPr/>
            <p:nvPr/>
          </p:nvSpPr>
          <p:spPr>
            <a:xfrm rot="21294586" flipV="1">
              <a:off x="6338096" y="-81504"/>
              <a:ext cx="3251728" cy="806031"/>
            </a:xfrm>
            <a:custGeom>
              <a:avLst/>
              <a:gdLst>
                <a:gd name="connsiteX0" fmla="*/ 9518154 w 12184063"/>
                <a:gd name="connsiteY0" fmla="*/ 519 h 1268973"/>
                <a:gd name="connsiteX1" fmla="*/ 12184063 w 12184063"/>
                <a:gd name="connsiteY1" fmla="*/ 526784 h 1268973"/>
                <a:gd name="connsiteX2" fmla="*/ 12184063 w 12184063"/>
                <a:gd name="connsiteY2" fmla="*/ 1268973 h 1268973"/>
                <a:gd name="connsiteX3" fmla="*/ 0 w 12184063"/>
                <a:gd name="connsiteY3" fmla="*/ 1268973 h 1268973"/>
                <a:gd name="connsiteX4" fmla="*/ 0 w 12184063"/>
                <a:gd name="connsiteY4" fmla="*/ 526784 h 1268973"/>
                <a:gd name="connsiteX5" fmla="*/ 9518154 w 12184063"/>
                <a:gd name="connsiteY5" fmla="*/ 519 h 1268973"/>
                <a:gd name="connsiteX0" fmla="*/ 9314954 w 12184063"/>
                <a:gd name="connsiteY0" fmla="*/ 281 h 1395735"/>
                <a:gd name="connsiteX1" fmla="*/ 12184063 w 12184063"/>
                <a:gd name="connsiteY1" fmla="*/ 653546 h 1395735"/>
                <a:gd name="connsiteX2" fmla="*/ 12184063 w 12184063"/>
                <a:gd name="connsiteY2" fmla="*/ 1395735 h 1395735"/>
                <a:gd name="connsiteX3" fmla="*/ 0 w 12184063"/>
                <a:gd name="connsiteY3" fmla="*/ 1395735 h 1395735"/>
                <a:gd name="connsiteX4" fmla="*/ 0 w 12184063"/>
                <a:gd name="connsiteY4" fmla="*/ 653546 h 1395735"/>
                <a:gd name="connsiteX5" fmla="*/ 9314954 w 12184063"/>
                <a:gd name="connsiteY5" fmla="*/ 281 h 1395735"/>
                <a:gd name="connsiteX0" fmla="*/ 12184063 w 12261268"/>
                <a:gd name="connsiteY0" fmla="*/ 653546 h 1395735"/>
                <a:gd name="connsiteX1" fmla="*/ 12184063 w 12261268"/>
                <a:gd name="connsiteY1" fmla="*/ 1395735 h 1395735"/>
                <a:gd name="connsiteX2" fmla="*/ 0 w 12261268"/>
                <a:gd name="connsiteY2" fmla="*/ 1395735 h 1395735"/>
                <a:gd name="connsiteX3" fmla="*/ 0 w 12261268"/>
                <a:gd name="connsiteY3" fmla="*/ 653546 h 1395735"/>
                <a:gd name="connsiteX4" fmla="*/ 9314954 w 12261268"/>
                <a:gd name="connsiteY4" fmla="*/ 281 h 1395735"/>
                <a:gd name="connsiteX5" fmla="*/ 12261268 w 12261268"/>
                <a:gd name="connsiteY5" fmla="*/ 730801 h 1395735"/>
                <a:gd name="connsiteX0" fmla="*/ 12184063 w 12261268"/>
                <a:gd name="connsiteY0" fmla="*/ 653546 h 1395735"/>
                <a:gd name="connsiteX1" fmla="*/ 0 w 12261268"/>
                <a:gd name="connsiteY1" fmla="*/ 1395735 h 1395735"/>
                <a:gd name="connsiteX2" fmla="*/ 0 w 12261268"/>
                <a:gd name="connsiteY2" fmla="*/ 653546 h 1395735"/>
                <a:gd name="connsiteX3" fmla="*/ 9314954 w 12261268"/>
                <a:gd name="connsiteY3" fmla="*/ 281 h 1395735"/>
                <a:gd name="connsiteX4" fmla="*/ 12261268 w 12261268"/>
                <a:gd name="connsiteY4" fmla="*/ 730801 h 1395735"/>
                <a:gd name="connsiteX0" fmla="*/ 0 w 12261268"/>
                <a:gd name="connsiteY0" fmla="*/ 1395735 h 1395735"/>
                <a:gd name="connsiteX1" fmla="*/ 0 w 12261268"/>
                <a:gd name="connsiteY1" fmla="*/ 653546 h 1395735"/>
                <a:gd name="connsiteX2" fmla="*/ 9314954 w 12261268"/>
                <a:gd name="connsiteY2" fmla="*/ 281 h 1395735"/>
                <a:gd name="connsiteX3" fmla="*/ 12261268 w 12261268"/>
                <a:gd name="connsiteY3" fmla="*/ 730801 h 1395735"/>
                <a:gd name="connsiteX0" fmla="*/ 0 w 12261268"/>
                <a:gd name="connsiteY0" fmla="*/ 653546 h 1158416"/>
                <a:gd name="connsiteX1" fmla="*/ 9314954 w 12261268"/>
                <a:gd name="connsiteY1" fmla="*/ 281 h 1158416"/>
                <a:gd name="connsiteX2" fmla="*/ 12261268 w 12261268"/>
                <a:gd name="connsiteY2" fmla="*/ 730801 h 1158416"/>
                <a:gd name="connsiteX0" fmla="*/ 0 w 12261268"/>
                <a:gd name="connsiteY0" fmla="*/ 653546 h 1078227"/>
                <a:gd name="connsiteX1" fmla="*/ 3473807 w 12261268"/>
                <a:gd name="connsiteY1" fmla="*/ 1061278 h 1078227"/>
                <a:gd name="connsiteX2" fmla="*/ 9314954 w 12261268"/>
                <a:gd name="connsiteY2" fmla="*/ 281 h 1078227"/>
                <a:gd name="connsiteX3" fmla="*/ 12261268 w 12261268"/>
                <a:gd name="connsiteY3" fmla="*/ 730801 h 1078227"/>
                <a:gd name="connsiteX0" fmla="*/ 0 w 8787461"/>
                <a:gd name="connsiteY0" fmla="*/ 1061278 h 1061278"/>
                <a:gd name="connsiteX1" fmla="*/ 5841147 w 8787461"/>
                <a:gd name="connsiteY1" fmla="*/ 281 h 1061278"/>
                <a:gd name="connsiteX2" fmla="*/ 8787461 w 8787461"/>
                <a:gd name="connsiteY2" fmla="*/ 730801 h 1061278"/>
                <a:gd name="connsiteX0" fmla="*/ 0 w 8787461"/>
                <a:gd name="connsiteY0" fmla="*/ 1061278 h 1137908"/>
                <a:gd name="connsiteX1" fmla="*/ 5841147 w 8787461"/>
                <a:gd name="connsiteY1" fmla="*/ 281 h 1137908"/>
                <a:gd name="connsiteX2" fmla="*/ 8787461 w 8787461"/>
                <a:gd name="connsiteY2" fmla="*/ 730801 h 1137908"/>
                <a:gd name="connsiteX0" fmla="*/ 0 w 2946314"/>
                <a:gd name="connsiteY0" fmla="*/ 281 h 730801"/>
                <a:gd name="connsiteX1" fmla="*/ 2946314 w 2946314"/>
                <a:gd name="connsiteY1" fmla="*/ 730801 h 73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46314" h="730801">
                  <a:moveTo>
                    <a:pt x="0" y="281"/>
                  </a:moveTo>
                  <a:cubicBezTo>
                    <a:pt x="888408" y="-9855"/>
                    <a:pt x="1980198" y="254364"/>
                    <a:pt x="2946314" y="730801"/>
                  </a:cubicBezTo>
                </a:path>
              </a:pathLst>
            </a:custGeom>
            <a:noFill/>
            <a:ln w="63500" cap="rnd">
              <a:solidFill>
                <a:schemeClr val="accent4">
                  <a:lumMod val="50000"/>
                </a:schemeClr>
              </a:solidFill>
              <a:prstDash val="lgDashDot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7C57334-720C-4908-A3C7-3E12FCB53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060" y="2229440"/>
            <a:ext cx="7573378" cy="46285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5D344-BB25-44BE-8ED7-1FFE7A2164D2}"/>
              </a:ext>
            </a:extLst>
          </p:cNvPr>
          <p:cNvSpPr txBox="1"/>
          <p:nvPr/>
        </p:nvSpPr>
        <p:spPr>
          <a:xfrm>
            <a:off x="1686930" y="2668437"/>
            <a:ext cx="2051844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zh-TW" altLang="en-US" sz="8000" b="1">
                <a:solidFill>
                  <a:schemeClr val="accent4">
                    <a:lumMod val="50000"/>
                  </a:schemeClr>
                </a:solidFill>
              </a:rPr>
              <a:t>分享</a:t>
            </a:r>
            <a:endParaRPr lang="id-ID" sz="8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598DA9-B004-4933-8254-7D96329DF8F5}"/>
              </a:ext>
            </a:extLst>
          </p:cNvPr>
          <p:cNvSpPr/>
          <p:nvPr/>
        </p:nvSpPr>
        <p:spPr>
          <a:xfrm>
            <a:off x="1015266" y="3908216"/>
            <a:ext cx="2776478" cy="658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zh-TW" altLang="en-US" sz="2400" dirty="0">
                <a:solidFill>
                  <a:schemeClr val="accent4">
                    <a:lumMod val="50000"/>
                  </a:schemeClr>
                </a:solidFill>
              </a:rPr>
              <a:t>張喬閔 週報</a:t>
            </a:r>
            <a:endParaRPr lang="id-ID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DF31AC-0A6C-4C60-A5AE-15E1A3CE01B7}"/>
              </a:ext>
            </a:extLst>
          </p:cNvPr>
          <p:cNvSpPr/>
          <p:nvPr/>
        </p:nvSpPr>
        <p:spPr>
          <a:xfrm>
            <a:off x="3265681" y="4040871"/>
            <a:ext cx="393408" cy="3934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15788B-1556-4407-8874-191B68BEAD8F}"/>
              </a:ext>
            </a:extLst>
          </p:cNvPr>
          <p:cNvCxnSpPr>
            <a:cxnSpLocks/>
          </p:cNvCxnSpPr>
          <p:nvPr/>
        </p:nvCxnSpPr>
        <p:spPr>
          <a:xfrm>
            <a:off x="3354373" y="4237575"/>
            <a:ext cx="216024" cy="0"/>
          </a:xfrm>
          <a:prstGeom prst="straightConnector1">
            <a:avLst/>
          </a:prstGeom>
          <a:ln>
            <a:solidFill>
              <a:schemeClr val="bg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638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11522075" cy="51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CNNs 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353" name="Google Shape;353;p9"/>
          <p:cNvSpPr/>
          <p:nvPr/>
        </p:nvSpPr>
        <p:spPr>
          <a:xfrm rot="5400000">
            <a:off x="-148195" y="6463700"/>
            <a:ext cx="382634" cy="862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4" name="Google Shape;354;p9"/>
          <p:cNvSpPr/>
          <p:nvPr/>
        </p:nvSpPr>
        <p:spPr>
          <a:xfrm>
            <a:off x="110862" y="1795909"/>
            <a:ext cx="7259256" cy="440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任務 </a:t>
            </a: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lang="en-US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手寫數字與字母辨識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資料 : </a:t>
            </a:r>
            <a:r>
              <a:rPr lang="en-US" sz="16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and test balanced 28*28灰階影像</a:t>
            </a:r>
            <a:br>
              <a:rPr lang="en-US" sz="16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Torchvision&gt; ToTensor張量0~255&gt;0.0~1.0&gt; Normalize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架構 : Conv2D + ReLU, MaxPool2D(), 	fully connected layers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技術 : PyTorch, CustomCSVDataset、DataLoader、SGD 或 Adam, CrossEntropy loss, ReduceLROnPlateau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設定 : Epochs: 5, Batch Size: 64, Learning Rate: 0.001,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舉例 : 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Logits（原始分數）: [2.0, 1.0, 0.1]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機率分布（Softmax）: [0.6, 0.2, 0.2]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最終預測類別（index）: 0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對應分類名稱（假設）: A</a:t>
            </a:r>
            <a:endParaRPr/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問題處理 </a:t>
            </a: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縮短訓練時間26 to 11m&gt;調整KFold與優化方法batch, size, epoch</a:t>
            </a:r>
            <a:br>
              <a:rPr lang="en-US"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6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5" name="Google Shape;355;p9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6" name="Google Shape;356;p9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59" name="Google Shape;359;p9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  <p:pic>
        <p:nvPicPr>
          <p:cNvPr id="360" name="Google Shape;360;p9"/>
          <p:cNvPicPr preferRelativeResize="0"/>
          <p:nvPr/>
        </p:nvPicPr>
        <p:blipFill rotWithShape="1">
          <a:blip r:embed="rId3">
            <a:alphaModFix/>
          </a:blip>
          <a:srcRect t="33870"/>
          <a:stretch/>
        </p:blipFill>
        <p:spPr>
          <a:xfrm>
            <a:off x="7370118" y="1597405"/>
            <a:ext cx="4369210" cy="453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9" descr="A bowl of blueberri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36747"/>
          <a:stretch/>
        </p:blipFill>
        <p:spPr>
          <a:xfrm rot="5400000">
            <a:off x="11154411" y="76558"/>
            <a:ext cx="1271145" cy="804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0"/>
          <p:cNvSpPr txBox="1">
            <a:spLocks noGrp="1"/>
          </p:cNvSpPr>
          <p:nvPr>
            <p:ph type="title"/>
          </p:nvPr>
        </p:nvSpPr>
        <p:spPr>
          <a:xfrm>
            <a:off x="334963" y="365126"/>
            <a:ext cx="11522075" cy="51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PyTorch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368" name="Google Shape;368;p10"/>
          <p:cNvSpPr/>
          <p:nvPr/>
        </p:nvSpPr>
        <p:spPr>
          <a:xfrm rot="5400000">
            <a:off x="-148195" y="6463700"/>
            <a:ext cx="382634" cy="862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2263691" y="1761530"/>
            <a:ext cx="8625535" cy="4092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預處理__init__() </a:t>
            </a:r>
            <a:b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返回轉換後的影像def __getitem__(self, idx):</a:t>
            </a:r>
            <a:b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6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資料轉換 : transforms.ToTensor() : 影像數據轉為張量，素值從 [0, 255] 轉為 [0,1]</a:t>
            </a:r>
            <a:b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transforms.Normalize((0.5,), (0.5,)) : 影像標準化到 [-1,1]，有助於模型穩定</a:t>
            </a:r>
            <a:b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6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相關函式 : torch.nn, torchvision.transforms, DataLoader</a:t>
            </a:r>
            <a:b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6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損失函數 : criterion = nn.CrossEntropyLoss()</a:t>
            </a:r>
            <a:b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6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optimizer = optim.Adam(model.parameters(), lr=0.001)</a:t>
            </a:r>
            <a:b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optimizer = optim.SGD(..., momentum=0.9)</a:t>
            </a:r>
            <a:b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6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rabicPeriod"/>
            </a:pPr>
            <a:r>
              <a:rPr lang="en-US" sz="16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學習率調整 : scheduler = optim.lr_scheduler.StepLR(…)和ReduceLROnPlateau</a:t>
            </a:r>
            <a:endParaRPr/>
          </a:p>
        </p:txBody>
      </p:sp>
      <p:sp>
        <p:nvSpPr>
          <p:cNvPr id="370" name="Google Shape;370;p10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1" name="Google Shape;371;p10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74" name="Google Shape;374;p10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/>
          <p:nvPr/>
        </p:nvSpPr>
        <p:spPr>
          <a:xfrm rot="10800000">
            <a:off x="-1" y="-7"/>
            <a:ext cx="12191999" cy="3764286"/>
          </a:xfrm>
          <a:prstGeom prst="round1Rect">
            <a:avLst>
              <a:gd name="adj" fmla="val 1812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 txBox="1">
            <a:spLocks noGrp="1"/>
          </p:cNvSpPr>
          <p:nvPr>
            <p:ph type="title"/>
          </p:nvPr>
        </p:nvSpPr>
        <p:spPr>
          <a:xfrm>
            <a:off x="334963" y="365126"/>
            <a:ext cx="11522075" cy="51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Tensorflow</a:t>
            </a:r>
            <a:endParaRPr/>
          </a:p>
        </p:txBody>
      </p:sp>
      <p:sp>
        <p:nvSpPr>
          <p:cNvPr id="382" name="Google Shape;382;p11"/>
          <p:cNvSpPr/>
          <p:nvPr/>
        </p:nvSpPr>
        <p:spPr>
          <a:xfrm rot="5400000">
            <a:off x="-148195" y="6463700"/>
            <a:ext cx="382634" cy="862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3" name="Google Shape;383;p11"/>
          <p:cNvSpPr/>
          <p:nvPr/>
        </p:nvSpPr>
        <p:spPr>
          <a:xfrm>
            <a:off x="1052325" y="1507422"/>
            <a:ext cx="10013882" cy="148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建立與</a:t>
            </a: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激活函數 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tf.keras.Sequential, Dense, Dropout, </a:t>
            </a:r>
            <a:r>
              <a:rPr lang="en-US" sz="18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ReLU, Softmax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編譯模型 : model.compile(optimizer='adam’)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損失函數 : sparse_categorical_crossentropy（適合多類分類）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訓練與加速 : model.fit, GPU</a:t>
            </a:r>
            <a:endParaRPr/>
          </a:p>
        </p:txBody>
      </p:sp>
      <p:sp>
        <p:nvSpPr>
          <p:cNvPr id="384" name="Google Shape;384;p11"/>
          <p:cNvSpPr/>
          <p:nvPr/>
        </p:nvSpPr>
        <p:spPr>
          <a:xfrm>
            <a:off x="334962" y="3392577"/>
            <a:ext cx="798306" cy="798306"/>
          </a:xfrm>
          <a:prstGeom prst="ellipse">
            <a:avLst/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1"/>
          <p:cNvGrpSpPr/>
          <p:nvPr/>
        </p:nvGrpSpPr>
        <p:grpSpPr>
          <a:xfrm>
            <a:off x="576953" y="3601389"/>
            <a:ext cx="314325" cy="380683"/>
            <a:chOff x="2708275" y="4700588"/>
            <a:chExt cx="285750" cy="346075"/>
          </a:xfrm>
        </p:grpSpPr>
        <p:sp>
          <p:nvSpPr>
            <p:cNvPr id="386" name="Google Shape;386;p11"/>
            <p:cNvSpPr/>
            <p:nvPr/>
          </p:nvSpPr>
          <p:spPr>
            <a:xfrm>
              <a:off x="2708275" y="4789488"/>
              <a:ext cx="285750" cy="257175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38" y="64"/>
                  </a:moveTo>
                  <a:cubicBezTo>
                    <a:pt x="44" y="64"/>
                    <a:pt x="40" y="68"/>
                    <a:pt x="52" y="68"/>
                  </a:cubicBezTo>
                  <a:cubicBezTo>
                    <a:pt x="64" y="68"/>
                    <a:pt x="76" y="44"/>
                    <a:pt x="76" y="28"/>
                  </a:cubicBezTo>
                  <a:cubicBezTo>
                    <a:pt x="76" y="12"/>
                    <a:pt x="66" y="0"/>
                    <a:pt x="54" y="0"/>
                  </a:cubicBezTo>
                  <a:cubicBezTo>
                    <a:pt x="42" y="0"/>
                    <a:pt x="42" y="4"/>
                    <a:pt x="38" y="4"/>
                  </a:cubicBezTo>
                  <a:cubicBezTo>
                    <a:pt x="34" y="4"/>
                    <a:pt x="34" y="0"/>
                    <a:pt x="22" y="0"/>
                  </a:cubicBezTo>
                  <a:cubicBezTo>
                    <a:pt x="10" y="0"/>
                    <a:pt x="0" y="12"/>
                    <a:pt x="0" y="28"/>
                  </a:cubicBezTo>
                  <a:cubicBezTo>
                    <a:pt x="0" y="44"/>
                    <a:pt x="12" y="68"/>
                    <a:pt x="24" y="68"/>
                  </a:cubicBezTo>
                  <a:cubicBezTo>
                    <a:pt x="36" y="68"/>
                    <a:pt x="32" y="64"/>
                    <a:pt x="38" y="64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55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2790825" y="4745038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6" y="16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 cmpd="sng">
              <a:solidFill>
                <a:srgbClr val="E655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2881313" y="4700588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10" y="18"/>
                    <a:pt x="18" y="1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655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89" name="Google Shape;389;p11"/>
          <p:cNvSpPr/>
          <p:nvPr/>
        </p:nvSpPr>
        <p:spPr>
          <a:xfrm>
            <a:off x="990010" y="3931712"/>
            <a:ext cx="162517" cy="162517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90" name="Google Shape;390;p11"/>
          <p:cNvGrpSpPr/>
          <p:nvPr/>
        </p:nvGrpSpPr>
        <p:grpSpPr>
          <a:xfrm>
            <a:off x="1375258" y="3949264"/>
            <a:ext cx="6976261" cy="1689538"/>
            <a:chOff x="6839762" y="4332469"/>
            <a:chExt cx="5944326" cy="1689538"/>
          </a:xfrm>
        </p:grpSpPr>
        <p:sp>
          <p:nvSpPr>
            <p:cNvPr id="391" name="Google Shape;391;p11"/>
            <p:cNvSpPr/>
            <p:nvPr/>
          </p:nvSpPr>
          <p:spPr>
            <a:xfrm>
              <a:off x="6839762" y="4332469"/>
              <a:ext cx="5944326" cy="451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6555D"/>
                </a:buClr>
                <a:buSzPts val="1600"/>
                <a:buFont typeface="Quattrocento Sans"/>
                <a:buNone/>
              </a:pPr>
              <a:r>
                <a:rPr lang="en-US" sz="1600" b="1">
                  <a:solidFill>
                    <a:srgbClr val="E655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cuDNN 路徑環境</a:t>
              </a: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變數</a:t>
              </a:r>
              <a:endParaRPr sz="1600" b="1" i="0" u="none" strike="noStrike" cap="none">
                <a:solidFill>
                  <a:srgbClr val="E6555D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6839762" y="4942007"/>
              <a:ext cx="5944326" cy="10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rPr lang="en-US" sz="1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對於模型設計額外希望使用最快的方式運算</a:t>
              </a:r>
              <a:endPara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自行額外探索與設置 cuDNN 安裝路徑到系統環境變數中</a:t>
              </a:r>
              <a:br>
                <a:rPr lang="en-US" sz="16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-US" sz="16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TensorFlow 使用 GPU 加速預先做的準備</a:t>
              </a:r>
              <a:endPara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93" name="Google Shape;393;p11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4" name="Google Shape;394;p11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6" name="Google Shape;396;p11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97" name="Google Shape;397;p11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  <p:grpSp>
        <p:nvGrpSpPr>
          <p:cNvPr id="398" name="Google Shape;398;p11"/>
          <p:cNvGrpSpPr/>
          <p:nvPr/>
        </p:nvGrpSpPr>
        <p:grpSpPr>
          <a:xfrm>
            <a:off x="9938951" y="0"/>
            <a:ext cx="2253047" cy="2482549"/>
            <a:chOff x="6573518" y="-1"/>
            <a:chExt cx="5618482" cy="6858001"/>
          </a:xfrm>
        </p:grpSpPr>
        <p:grpSp>
          <p:nvGrpSpPr>
            <p:cNvPr id="399" name="Google Shape;399;p11"/>
            <p:cNvGrpSpPr/>
            <p:nvPr/>
          </p:nvGrpSpPr>
          <p:grpSpPr>
            <a:xfrm>
              <a:off x="6573518" y="-1"/>
              <a:ext cx="5618482" cy="6858001"/>
              <a:chOff x="6573518" y="-1"/>
              <a:chExt cx="5618482" cy="6858001"/>
            </a:xfrm>
          </p:grpSpPr>
          <p:pic>
            <p:nvPicPr>
              <p:cNvPr id="400" name="Google Shape;400;p11"/>
              <p:cNvPicPr preferRelativeResize="0"/>
              <p:nvPr/>
            </p:nvPicPr>
            <p:blipFill rotWithShape="1">
              <a:blip r:embed="rId3">
                <a:alphaModFix/>
              </a:blip>
              <a:srcRect t="4955" b="4954"/>
              <a:stretch/>
            </p:blipFill>
            <p:spPr>
              <a:xfrm>
                <a:off x="7117083" y="0"/>
                <a:ext cx="5074917" cy="6858000"/>
              </a:xfrm>
              <a:custGeom>
                <a:avLst/>
                <a:gdLst/>
                <a:ahLst/>
                <a:cxnLst/>
                <a:rect l="l" t="t" r="r" b="b"/>
                <a:pathLst>
                  <a:path w="5074917" h="6858000" extrusionOk="0">
                    <a:moveTo>
                      <a:pt x="712720" y="0"/>
                    </a:moveTo>
                    <a:lnTo>
                      <a:pt x="5074917" y="0"/>
                    </a:lnTo>
                    <a:lnTo>
                      <a:pt x="5074917" y="6858000"/>
                    </a:lnTo>
                    <a:lnTo>
                      <a:pt x="712719" y="6858000"/>
                    </a:lnTo>
                    <a:lnTo>
                      <a:pt x="551441" y="6471694"/>
                    </a:lnTo>
                    <a:cubicBezTo>
                      <a:pt x="195004" y="5525388"/>
                      <a:pt x="0" y="4499968"/>
                      <a:pt x="0" y="3429001"/>
                    </a:cubicBezTo>
                    <a:cubicBezTo>
                      <a:pt x="0" y="2358035"/>
                      <a:pt x="195004" y="1332614"/>
                      <a:pt x="551442" y="3863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  <p:sp>
            <p:nvSpPr>
              <p:cNvPr id="401" name="Google Shape;401;p11"/>
              <p:cNvSpPr/>
              <p:nvPr/>
            </p:nvSpPr>
            <p:spPr>
              <a:xfrm>
                <a:off x="7488820" y="0"/>
                <a:ext cx="4703180" cy="6858000"/>
              </a:xfrm>
              <a:custGeom>
                <a:avLst/>
                <a:gdLst/>
                <a:ahLst/>
                <a:cxnLst/>
                <a:rect l="l" t="t" r="r" b="b"/>
                <a:pathLst>
                  <a:path w="5074918" h="6858000" extrusionOk="0">
                    <a:moveTo>
                      <a:pt x="712720" y="0"/>
                    </a:moveTo>
                    <a:lnTo>
                      <a:pt x="5074918" y="0"/>
                    </a:lnTo>
                    <a:lnTo>
                      <a:pt x="5074918" y="6858000"/>
                    </a:lnTo>
                    <a:lnTo>
                      <a:pt x="712719" y="6858000"/>
                    </a:lnTo>
                    <a:lnTo>
                      <a:pt x="551441" y="6471694"/>
                    </a:lnTo>
                    <a:cubicBezTo>
                      <a:pt x="195004" y="5525388"/>
                      <a:pt x="0" y="4499968"/>
                      <a:pt x="0" y="3429001"/>
                    </a:cubicBezTo>
                    <a:cubicBezTo>
                      <a:pt x="0" y="2358035"/>
                      <a:pt x="195004" y="1332614"/>
                      <a:pt x="551442" y="3863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60784"/>
                    </a:srgbClr>
                  </a:gs>
                  <a:gs pos="100000">
                    <a:srgbClr val="FFFFFF">
                      <a:alpha val="76862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7909560" y="0"/>
                <a:ext cx="4282440" cy="6858000"/>
              </a:xfrm>
              <a:custGeom>
                <a:avLst/>
                <a:gdLst/>
                <a:ahLst/>
                <a:cxnLst/>
                <a:rect l="l" t="t" r="r" b="b"/>
                <a:pathLst>
                  <a:path w="5074918" h="6858000" extrusionOk="0">
                    <a:moveTo>
                      <a:pt x="712720" y="0"/>
                    </a:moveTo>
                    <a:lnTo>
                      <a:pt x="5074918" y="0"/>
                    </a:lnTo>
                    <a:lnTo>
                      <a:pt x="5074918" y="6858000"/>
                    </a:lnTo>
                    <a:lnTo>
                      <a:pt x="712719" y="6858000"/>
                    </a:lnTo>
                    <a:lnTo>
                      <a:pt x="551441" y="6471694"/>
                    </a:lnTo>
                    <a:cubicBezTo>
                      <a:pt x="195004" y="5525388"/>
                      <a:pt x="0" y="4499968"/>
                      <a:pt x="0" y="3429001"/>
                    </a:cubicBezTo>
                    <a:cubicBezTo>
                      <a:pt x="0" y="2358035"/>
                      <a:pt x="195004" y="1332614"/>
                      <a:pt x="551442" y="3863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60784"/>
                    </a:srgbClr>
                  </a:gs>
                  <a:gs pos="100000">
                    <a:srgbClr val="FFFFFF">
                      <a:alpha val="76862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3" name="Google Shape;403;p11"/>
              <p:cNvPicPr preferRelativeResize="0"/>
              <p:nvPr/>
            </p:nvPicPr>
            <p:blipFill rotWithShape="1">
              <a:blip r:embed="rId4">
                <a:alphaModFix/>
              </a:blip>
              <a:srcRect l="46231" t="21690" r="19563" b="57036"/>
              <a:stretch/>
            </p:blipFill>
            <p:spPr>
              <a:xfrm>
                <a:off x="6573518" y="-1"/>
                <a:ext cx="3408681" cy="21198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4" name="Google Shape;404;p11"/>
            <p:cNvPicPr preferRelativeResize="0"/>
            <p:nvPr/>
          </p:nvPicPr>
          <p:blipFill rotWithShape="1">
            <a:blip r:embed="rId4">
              <a:alphaModFix/>
            </a:blip>
            <a:srcRect l="46231" t="9450" r="19563" b="57036"/>
            <a:stretch/>
          </p:blipFill>
          <p:spPr>
            <a:xfrm>
              <a:off x="8722359" y="1005840"/>
              <a:ext cx="1503681" cy="14731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2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4481098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sz="4400" b="1">
                <a:solidFill>
                  <a:srgbClr val="002060"/>
                </a:solidFill>
              </a:rPr>
              <a:t>CUDA &amp; </a:t>
            </a:r>
            <a:r>
              <a:rPr lang="en-US" b="1">
                <a:solidFill>
                  <a:srgbClr val="002060"/>
                </a:solidFill>
              </a:rPr>
              <a:t>cuDNN</a:t>
            </a:r>
            <a:endParaRPr/>
          </a:p>
        </p:txBody>
      </p:sp>
      <p:pic>
        <p:nvPicPr>
          <p:cNvPr id="411" name="Google Shape;411;p12" descr="Stack of citrus fruits cut in half"/>
          <p:cNvPicPr preferRelativeResize="0"/>
          <p:nvPr/>
        </p:nvPicPr>
        <p:blipFill rotWithShape="1">
          <a:blip r:embed="rId3">
            <a:alphaModFix/>
          </a:blip>
          <a:srcRect l="11105" t="4224" r="17919" b="10280"/>
          <a:stretch/>
        </p:blipFill>
        <p:spPr>
          <a:xfrm>
            <a:off x="334963" y="5328442"/>
            <a:ext cx="1218743" cy="14680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2" name="Google Shape;412;p12"/>
          <p:cNvGraphicFramePr/>
          <p:nvPr/>
        </p:nvGraphicFramePr>
        <p:xfrm>
          <a:off x="2317843" y="3925154"/>
          <a:ext cx="7391800" cy="2478640"/>
        </p:xfrm>
        <a:graphic>
          <a:graphicData uri="http://schemas.openxmlformats.org/drawingml/2006/table">
            <a:tbl>
              <a:tblPr firstRow="1" bandRow="1">
                <a:noFill/>
                <a:tableStyleId>{4416AEC8-91B0-4F83-B094-FA33E849B33D}</a:tableStyleId>
              </a:tblPr>
              <a:tblGrid>
                <a:gridCol w="182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設定</a:t>
                      </a:r>
                      <a:endParaRPr sz="1400"/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attrocento Sans"/>
                        <a:buNone/>
                      </a:pPr>
                      <a:r>
                        <a:rPr lang="en-US" sz="1400"/>
                        <a:t>描述</a:t>
                      </a:r>
                      <a:endParaRPr sz="1400"/>
                    </a:p>
                  </a:txBody>
                  <a:tcPr marL="91450" marR="91450" marT="45725" marB="45725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裝置檢查</a:t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torch.device("cuda" if torch.cuda.is_available() else "cpu")</a:t>
                      </a:r>
                      <a:br>
                        <a:rPr lang="en-US" sz="1400"/>
                      </a:br>
                      <a:r>
                        <a:rPr lang="en-US" sz="1400"/>
                        <a:t>model.to(device), tensor.to(device)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環境變數</a:t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attrocento Sans"/>
                        <a:buNone/>
                      </a:pPr>
                      <a:r>
                        <a:rPr lang="en-US" sz="1400"/>
                        <a:t>cudnn-windows-x86_64-8.9.7.29_cuda12-archive</a:t>
                      </a:r>
                      <a:br>
                        <a:rPr lang="en-US" sz="1400"/>
                      </a:br>
                      <a:r>
                        <a:rPr lang="en-US" sz="1400"/>
                        <a:t>cuDNN 版本安裝成功並新增至 PATH 變數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cudnn64_8.dll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CNN 計算：最佳化 Conv2d，提升特徵提取能力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cudnn_ops_train.dll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訓練時的數學運算、梯度計算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12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13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4" name="Google Shape;41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0579" y="107699"/>
            <a:ext cx="6595110" cy="370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10988356" cy="51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MLP(scikit-learn)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421" name="Google Shape;421;p13"/>
          <p:cNvSpPr/>
          <p:nvPr/>
        </p:nvSpPr>
        <p:spPr>
          <a:xfrm rot="5400000">
            <a:off x="-148195" y="6463700"/>
            <a:ext cx="382634" cy="862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2" name="Google Shape;422;p13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3" name="Google Shape;423;p13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4" name="Google Shape;424;p13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5" name="Google Shape;425;p13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14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26" name="Google Shape;426;p13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  <p:grpSp>
        <p:nvGrpSpPr>
          <p:cNvPr id="427" name="Google Shape;427;p13"/>
          <p:cNvGrpSpPr/>
          <p:nvPr/>
        </p:nvGrpSpPr>
        <p:grpSpPr>
          <a:xfrm>
            <a:off x="86244" y="1855294"/>
            <a:ext cx="6849089" cy="4191166"/>
            <a:chOff x="8495072" y="1924467"/>
            <a:chExt cx="2290108" cy="3484556"/>
          </a:xfrm>
        </p:grpSpPr>
        <p:sp>
          <p:nvSpPr>
            <p:cNvPr id="428" name="Google Shape;428;p13"/>
            <p:cNvSpPr/>
            <p:nvPr/>
          </p:nvSpPr>
          <p:spPr>
            <a:xfrm rot="-5400000">
              <a:off x="7897848" y="2521691"/>
              <a:ext cx="3484556" cy="2290108"/>
            </a:xfrm>
            <a:prstGeom prst="round2SameRect">
              <a:avLst>
                <a:gd name="adj1" fmla="val 10987"/>
                <a:gd name="adj2" fmla="val 0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8539614" y="2375567"/>
              <a:ext cx="2245566" cy="28039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設計</a:t>
              </a:r>
              <a:endParaRPr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Quattrocento Sans"/>
                <a:buAutoNum type="arabicPeriod"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數據 : pandas, StandardScaler()平均0標準差1Z-score, 784維</a:t>
              </a:r>
              <a:endPara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Quattrocento Sans"/>
                <a:buAutoNum type="arabicPeriod"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架構 : MLPClassifier(全連結) and ReLU, Softmax 47 個分類</a:t>
              </a:r>
              <a:endPara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Quattrocento Sans"/>
                <a:buAutoNum type="arabicPeriod"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優化 : GridSearch, learning_rate='adaptive'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Quattrocento Sans"/>
                <a:buAutoNum type="arabicPeriod"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評估 : K-Fold, accuracy_score</a:t>
              </a:r>
              <a:endParaRPr/>
            </a:p>
            <a:p>
              <a:pPr marL="342900" marR="0" lvl="0" indent="-241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Quattrocento Sans"/>
                <a:buNone/>
              </a:pPr>
              <a:endPara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數據處理</a:t>
              </a:r>
              <a:endPara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Training time &gt;減少隱藏層, 神經元, Batch Normalization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MemoryError &gt; 減少data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ValueError &gt; 數據範圍檢查</a:t>
              </a:r>
              <a:endPara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無正規化, L1懲罰絕對值大的權重，讓某些權重變成 0, L2權重變小</a:t>
              </a:r>
              <a:endPara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30" name="Google Shape;430;p13"/>
          <p:cNvSpPr/>
          <p:nvPr/>
        </p:nvSpPr>
        <p:spPr>
          <a:xfrm>
            <a:off x="8538038" y="1901669"/>
            <a:ext cx="3434506" cy="4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31" name="Google Shape;4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9029" y="2102238"/>
            <a:ext cx="3759186" cy="2533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3"/>
          <p:cNvPicPr preferRelativeResize="0"/>
          <p:nvPr/>
        </p:nvPicPr>
        <p:blipFill rotWithShape="1">
          <a:blip r:embed="rId4">
            <a:alphaModFix/>
          </a:blip>
          <a:srcRect r="59916"/>
          <a:stretch/>
        </p:blipFill>
        <p:spPr>
          <a:xfrm>
            <a:off x="8799302" y="4835911"/>
            <a:ext cx="1875324" cy="95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"/>
          <p:cNvSpPr txBox="1">
            <a:spLocks noGrp="1"/>
          </p:cNvSpPr>
          <p:nvPr>
            <p:ph type="title"/>
          </p:nvPr>
        </p:nvSpPr>
        <p:spPr>
          <a:xfrm>
            <a:off x="334963" y="365126"/>
            <a:ext cx="11522075" cy="51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ML</a:t>
            </a:r>
            <a:endParaRPr/>
          </a:p>
        </p:txBody>
      </p:sp>
      <p:sp>
        <p:nvSpPr>
          <p:cNvPr id="439" name="Google Shape;439;p14"/>
          <p:cNvSpPr/>
          <p:nvPr/>
        </p:nvSpPr>
        <p:spPr>
          <a:xfrm>
            <a:off x="720386" y="3992747"/>
            <a:ext cx="504000" cy="504000"/>
          </a:xfrm>
          <a:prstGeom prst="ellipse">
            <a:avLst/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555D"/>
              </a:buClr>
              <a:buSzPts val="1600"/>
              <a:buFont typeface="Quattrocento Sans"/>
              <a:buNone/>
            </a:pPr>
            <a:r>
              <a:rPr lang="en-US" sz="1600" b="1" i="0" u="none" strike="noStrike" cap="none">
                <a:solidFill>
                  <a:srgbClr val="E655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/>
          </a:p>
        </p:txBody>
      </p:sp>
      <p:sp>
        <p:nvSpPr>
          <p:cNvPr id="440" name="Google Shape;440;p14"/>
          <p:cNvSpPr/>
          <p:nvPr/>
        </p:nvSpPr>
        <p:spPr>
          <a:xfrm>
            <a:off x="720386" y="2889543"/>
            <a:ext cx="504000" cy="504000"/>
          </a:xfrm>
          <a:prstGeom prst="ellipse">
            <a:avLst/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555D"/>
              </a:buClr>
              <a:buSzPts val="1600"/>
              <a:buFont typeface="Quattrocento Sans"/>
              <a:buNone/>
            </a:pPr>
            <a:r>
              <a:rPr lang="en-US" sz="1600" b="1" i="0" u="none" strike="noStrike" cap="none">
                <a:solidFill>
                  <a:srgbClr val="E655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/>
          </a:p>
        </p:txBody>
      </p:sp>
      <p:sp>
        <p:nvSpPr>
          <p:cNvPr id="441" name="Google Shape;441;p14"/>
          <p:cNvSpPr/>
          <p:nvPr/>
        </p:nvSpPr>
        <p:spPr>
          <a:xfrm>
            <a:off x="720386" y="1827534"/>
            <a:ext cx="504000" cy="504000"/>
          </a:xfrm>
          <a:prstGeom prst="ellipse">
            <a:avLst/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555D"/>
              </a:buClr>
              <a:buSzPts val="1600"/>
              <a:buFont typeface="Quattrocento Sans"/>
              <a:buNone/>
            </a:pPr>
            <a:r>
              <a:rPr lang="en-US" sz="1600" b="1" i="0" u="none" strike="noStrike" cap="none">
                <a:solidFill>
                  <a:srgbClr val="E655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/>
          </a:p>
        </p:txBody>
      </p:sp>
      <p:sp>
        <p:nvSpPr>
          <p:cNvPr id="442" name="Google Shape;442;p14"/>
          <p:cNvSpPr/>
          <p:nvPr/>
        </p:nvSpPr>
        <p:spPr>
          <a:xfrm>
            <a:off x="720386" y="5095951"/>
            <a:ext cx="504000" cy="504000"/>
          </a:xfrm>
          <a:prstGeom prst="ellipse">
            <a:avLst/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555D"/>
              </a:buClr>
              <a:buSzPts val="1600"/>
              <a:buFont typeface="Quattrocento Sans"/>
              <a:buNone/>
            </a:pPr>
            <a:r>
              <a:rPr lang="en-US" sz="1600" b="1" i="0" u="none" strike="noStrike" cap="none">
                <a:solidFill>
                  <a:srgbClr val="E655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/>
          </a:p>
        </p:txBody>
      </p:sp>
      <p:sp>
        <p:nvSpPr>
          <p:cNvPr id="443" name="Google Shape;443;p14"/>
          <p:cNvSpPr/>
          <p:nvPr/>
        </p:nvSpPr>
        <p:spPr>
          <a:xfrm>
            <a:off x="1383467" y="1692373"/>
            <a:ext cx="9682740" cy="69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lang="en-US" sz="16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設定實踐目標3個算法，</a:t>
            </a: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最後有再額外實踐3個算法(也關注所需時間)</a:t>
            </a: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Decision Tree, KNN, Naïve Bayes, Random Forest, Support vector machine, LogisticRegression  </a:t>
            </a:r>
            <a:endParaRPr sz="160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1383467" y="2570888"/>
            <a:ext cx="9589333" cy="119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lang="en-US" sz="16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手動與自動雙重數據檢查 : 缺漏,</a:t>
            </a: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資料類型及最適大小, 特徵分佈比例與統計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研究資料量與模型的適配度與測試方式, K-Fold交叉驗證, 需對應產業之數據精準需求。</a:t>
            </a:r>
            <a:r>
              <a:rPr lang="en-US" sz="16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K值測試</a:t>
            </a:r>
            <a:endParaRPr sz="160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資料格式, 欄位處理, train &amp; test拆分, Exploratory Data Analysis, 不平衡處理</a:t>
            </a:r>
            <a:endParaRPr sz="160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5" name="Google Shape;445;p14"/>
          <p:cNvSpPr/>
          <p:nvPr/>
        </p:nvSpPr>
        <p:spPr>
          <a:xfrm>
            <a:off x="1383468" y="4053528"/>
            <a:ext cx="9589332" cy="54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lang="en-US" sz="16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超參數調整技術：GridSearchCV。</a:t>
            </a:r>
            <a:endParaRPr sz="160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1383467" y="4875781"/>
            <a:ext cx="9099476" cy="1056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lang="en-US" sz="16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Evaluation metrics : Accuracy, Precision, Recall, F1-Score, cross_val_score, confusion matrix </a:t>
            </a:r>
            <a:br>
              <a:rPr lang="en-US" sz="16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針對過高或過低持續優化參數 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47" name="Google Shape;447;p14" descr="A picture containing green, snak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5246" t="18014" r="44240" b="2806"/>
          <a:stretch/>
        </p:blipFill>
        <p:spPr>
          <a:xfrm>
            <a:off x="10963232" y="6204"/>
            <a:ext cx="1228768" cy="3188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14"/>
          <p:cNvCxnSpPr/>
          <p:nvPr/>
        </p:nvCxnSpPr>
        <p:spPr>
          <a:xfrm>
            <a:off x="659054" y="2476982"/>
            <a:ext cx="3703899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" name="Google Shape;449;p14"/>
          <p:cNvCxnSpPr/>
          <p:nvPr/>
        </p:nvCxnSpPr>
        <p:spPr>
          <a:xfrm>
            <a:off x="720386" y="3765920"/>
            <a:ext cx="3703899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" name="Google Shape;450;p14"/>
          <p:cNvCxnSpPr/>
          <p:nvPr/>
        </p:nvCxnSpPr>
        <p:spPr>
          <a:xfrm>
            <a:off x="659054" y="4791918"/>
            <a:ext cx="3703899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4"/>
          <p:cNvSpPr/>
          <p:nvPr/>
        </p:nvSpPr>
        <p:spPr>
          <a:xfrm>
            <a:off x="1123347" y="2178143"/>
            <a:ext cx="111002" cy="111002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2" name="Google Shape;452;p14"/>
          <p:cNvSpPr/>
          <p:nvPr/>
        </p:nvSpPr>
        <p:spPr>
          <a:xfrm>
            <a:off x="1123347" y="3240152"/>
            <a:ext cx="111002" cy="111002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1123347" y="4343356"/>
            <a:ext cx="111002" cy="111002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1123347" y="5446560"/>
            <a:ext cx="111002" cy="111002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5" name="Google Shape;455;p14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8"/>
          <p:cNvSpPr txBox="1">
            <a:spLocks noGrp="1"/>
          </p:cNvSpPr>
          <p:nvPr>
            <p:ph type="title"/>
          </p:nvPr>
        </p:nvSpPr>
        <p:spPr>
          <a:xfrm>
            <a:off x="334962" y="365760"/>
            <a:ext cx="11522075" cy="51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Reinforcement Learning</a:t>
            </a:r>
            <a:endParaRPr b="1">
              <a:solidFill>
                <a:srgbClr val="002060"/>
              </a:solidFill>
            </a:endParaRPr>
          </a:p>
        </p:txBody>
      </p:sp>
      <p:pic>
        <p:nvPicPr>
          <p:cNvPr id="462" name="Google Shape;462;p18" descr="A picture containing green, snak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5246" t="18014" r="44240" b="2806"/>
          <a:stretch/>
        </p:blipFill>
        <p:spPr>
          <a:xfrm>
            <a:off x="11244833" y="0"/>
            <a:ext cx="947167" cy="245779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8"/>
          <p:cNvSpPr/>
          <p:nvPr/>
        </p:nvSpPr>
        <p:spPr>
          <a:xfrm>
            <a:off x="6378155" y="3712583"/>
            <a:ext cx="3681966" cy="52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ML : 特徵表徵</a:t>
            </a:r>
            <a:br>
              <a:rPr lang="en-US" sz="1600" b="1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 b="1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DL : 預測能力</a:t>
            </a:r>
            <a:br>
              <a:rPr lang="en-US" sz="1600" b="1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 b="1" i="0" u="none" strike="noStrike" cap="non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RL : 即時反饋調整行為</a:t>
            </a:r>
            <a:endParaRPr sz="1600" b="1" i="0" u="none" strike="noStrike" cap="none">
              <a:solidFill>
                <a:srgbClr val="3A383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3A383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</a:pPr>
            <a:endParaRPr sz="1600" b="1" i="0" u="none" strike="noStrike" cap="none">
              <a:solidFill>
                <a:srgbClr val="3A383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4" name="Google Shape;464;p18"/>
          <p:cNvCxnSpPr/>
          <p:nvPr/>
        </p:nvCxnSpPr>
        <p:spPr>
          <a:xfrm>
            <a:off x="5558546" y="6269978"/>
            <a:ext cx="3703899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5" name="Google Shape;465;p18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16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6" name="Google Shape;46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519" y="1048303"/>
            <a:ext cx="3851345" cy="52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2864" y="1011043"/>
            <a:ext cx="7097115" cy="171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f8bc78401_0_94"/>
          <p:cNvSpPr/>
          <p:nvPr/>
        </p:nvSpPr>
        <p:spPr>
          <a:xfrm rot="10800000">
            <a:off x="0" y="72"/>
            <a:ext cx="12192000" cy="1463400"/>
          </a:xfrm>
          <a:prstGeom prst="round1Rect">
            <a:avLst>
              <a:gd name="adj" fmla="val 35484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34f8bc78401_0_94"/>
          <p:cNvSpPr txBox="1"/>
          <p:nvPr/>
        </p:nvSpPr>
        <p:spPr>
          <a:xfrm>
            <a:off x="10712245" y="6324260"/>
            <a:ext cx="35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17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5" name="Google Shape;475;g34f8bc78401_0_94"/>
          <p:cNvSpPr txBox="1"/>
          <p:nvPr/>
        </p:nvSpPr>
        <p:spPr>
          <a:xfrm>
            <a:off x="338328" y="365760"/>
            <a:ext cx="71442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dirty="0" err="1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3"/>
              </a:rPr>
              <a:t>休息一下下</a:t>
            </a:r>
            <a:endParaRPr sz="4400" b="1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76" name="Google Shape;476;g34f8bc78401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275" y="2096815"/>
            <a:ext cx="274320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"/>
          <p:cNvSpPr/>
          <p:nvPr/>
        </p:nvSpPr>
        <p:spPr>
          <a:xfrm rot="-5400000">
            <a:off x="4753121" y="-1598869"/>
            <a:ext cx="3020722" cy="11857036"/>
          </a:xfrm>
          <a:prstGeom prst="round2SameRect">
            <a:avLst>
              <a:gd name="adj1" fmla="val 8310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8"/>
          <p:cNvSpPr/>
          <p:nvPr/>
        </p:nvSpPr>
        <p:spPr>
          <a:xfrm rot="10800000">
            <a:off x="0" y="-5"/>
            <a:ext cx="12191998" cy="2080595"/>
          </a:xfrm>
          <a:prstGeom prst="round1Rect">
            <a:avLst>
              <a:gd name="adj" fmla="val 35484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8"/>
          <p:cNvSpPr txBox="1">
            <a:spLocks noGrp="1"/>
          </p:cNvSpPr>
          <p:nvPr>
            <p:ph type="title"/>
          </p:nvPr>
        </p:nvSpPr>
        <p:spPr>
          <a:xfrm>
            <a:off x="357550" y="397101"/>
            <a:ext cx="10284300" cy="1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02060"/>
                </a:solidFill>
              </a:rPr>
              <a:t>Credit Card Fraud Detection Model Application dissertation(Ensemble)</a:t>
            </a:r>
            <a:endParaRPr sz="4000" b="1">
              <a:solidFill>
                <a:srgbClr val="002060"/>
              </a:solidFill>
            </a:endParaRPr>
          </a:p>
        </p:txBody>
      </p:sp>
      <p:pic>
        <p:nvPicPr>
          <p:cNvPr id="485" name="Google Shape;485;p8" descr="Stack of citrus fruits cut in half"/>
          <p:cNvPicPr preferRelativeResize="0"/>
          <p:nvPr/>
        </p:nvPicPr>
        <p:blipFill rotWithShape="1">
          <a:blip r:embed="rId3">
            <a:alphaModFix/>
          </a:blip>
          <a:srcRect l="11105" t="4224" r="17919" b="10280"/>
          <a:stretch/>
        </p:blipFill>
        <p:spPr>
          <a:xfrm>
            <a:off x="357550" y="5970023"/>
            <a:ext cx="597187" cy="7193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6" name="Google Shape;486;p8"/>
          <p:cNvGraphicFramePr/>
          <p:nvPr/>
        </p:nvGraphicFramePr>
        <p:xfrm>
          <a:off x="4277032" y="3186952"/>
          <a:ext cx="7580000" cy="2440850"/>
        </p:xfrm>
        <a:graphic>
          <a:graphicData uri="http://schemas.openxmlformats.org/drawingml/2006/table">
            <a:tbl>
              <a:tblPr firstRow="1" bandRow="1">
                <a:noFill/>
                <a:tableStyleId>{4CFE469D-5E41-490A-8D92-1AF4AF440433}</a:tableStyleId>
              </a:tblPr>
              <a:tblGrid>
                <a:gridCol w="15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Lorem Ipsum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55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attrocento Sans"/>
                        <a:buNone/>
                      </a:pPr>
                      <a:r>
                        <a:rPr lang="en-US" sz="1400" u="none" strike="noStrike" cap="none"/>
                        <a:t>Lorem Ipsum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55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Lorem Ipsum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55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attrocento Sans"/>
                        <a:buNone/>
                      </a:pPr>
                      <a:r>
                        <a:rPr lang="en-US" sz="1400" u="none" strike="noStrike" cap="none"/>
                        <a:t>Lorem Ipsum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55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Lorem Ipsum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55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E2363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7" name="Google Shape;487;p8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18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8" name="Google Shape;48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711" y="3016547"/>
            <a:ext cx="11317279" cy="2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"/>
          <p:cNvSpPr txBox="1"/>
          <p:nvPr/>
        </p:nvSpPr>
        <p:spPr>
          <a:xfrm>
            <a:off x="10570499" y="638109"/>
            <a:ext cx="1513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1.研究方法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2.實踐與探索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3.迭代與優化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"/>
          <p:cNvSpPr/>
          <p:nvPr/>
        </p:nvSpPr>
        <p:spPr>
          <a:xfrm>
            <a:off x="0" y="2883413"/>
            <a:ext cx="7403024" cy="8259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6" name="Google Shape;496;p5"/>
          <p:cNvSpPr/>
          <p:nvPr/>
        </p:nvSpPr>
        <p:spPr>
          <a:xfrm>
            <a:off x="0" y="3489944"/>
            <a:ext cx="7403024" cy="2642585"/>
          </a:xfrm>
          <a:prstGeom prst="rect">
            <a:avLst/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7" name="Google Shape;497;p5"/>
          <p:cNvSpPr/>
          <p:nvPr/>
        </p:nvSpPr>
        <p:spPr>
          <a:xfrm>
            <a:off x="0" y="1191779"/>
            <a:ext cx="11857037" cy="4760988"/>
          </a:xfrm>
          <a:prstGeom prst="roundRect">
            <a:avLst>
              <a:gd name="adj" fmla="val 5435"/>
            </a:avLst>
          </a:prstGeom>
          <a:solidFill>
            <a:schemeClr val="lt1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sx="102000" sy="102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" name="Google Shape;499;p5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" name="Google Shape;500;p5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1" name="Google Shape;501;p5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02" name="Google Shape;502;p5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503" name="Google Shape;503;p5"/>
          <p:cNvSpPr txBox="1">
            <a:spLocks noGrp="1"/>
          </p:cNvSpPr>
          <p:nvPr>
            <p:ph type="title"/>
          </p:nvPr>
        </p:nvSpPr>
        <p:spPr>
          <a:xfrm>
            <a:off x="334963" y="365126"/>
            <a:ext cx="11522075" cy="51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Overall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504" name="Google Shape;504;p5"/>
          <p:cNvSpPr/>
          <p:nvPr/>
        </p:nvSpPr>
        <p:spPr>
          <a:xfrm>
            <a:off x="205494" y="2529321"/>
            <a:ext cx="8151999" cy="1917290"/>
          </a:xfrm>
          <a:custGeom>
            <a:avLst/>
            <a:gdLst/>
            <a:ahLst/>
            <a:cxnLst/>
            <a:rect l="l" t="t" r="r" b="b"/>
            <a:pathLst>
              <a:path w="12195665" h="2868330" extrusionOk="0">
                <a:moveTo>
                  <a:pt x="2495217" y="0"/>
                </a:moveTo>
                <a:cubicBezTo>
                  <a:pt x="3287284" y="0"/>
                  <a:pt x="3929382" y="642098"/>
                  <a:pt x="3929382" y="1434165"/>
                </a:cubicBezTo>
                <a:lnTo>
                  <a:pt x="3925934" y="1434165"/>
                </a:lnTo>
                <a:cubicBezTo>
                  <a:pt x="3925934" y="1971123"/>
                  <a:pt x="4361225" y="2406414"/>
                  <a:pt x="4898183" y="2406414"/>
                </a:cubicBezTo>
                <a:cubicBezTo>
                  <a:pt x="5435141" y="2406414"/>
                  <a:pt x="5870431" y="1971123"/>
                  <a:pt x="5870431" y="1434165"/>
                </a:cubicBezTo>
                <a:lnTo>
                  <a:pt x="5872607" y="1434165"/>
                </a:lnTo>
                <a:cubicBezTo>
                  <a:pt x="5872607" y="642098"/>
                  <a:pt x="6514704" y="0"/>
                  <a:pt x="7306771" y="0"/>
                </a:cubicBezTo>
                <a:cubicBezTo>
                  <a:pt x="8098838" y="0"/>
                  <a:pt x="8740936" y="642098"/>
                  <a:pt x="8740936" y="1434165"/>
                </a:cubicBezTo>
                <a:lnTo>
                  <a:pt x="8741489" y="1434165"/>
                </a:lnTo>
                <a:cubicBezTo>
                  <a:pt x="8741489" y="1971123"/>
                  <a:pt x="9176780" y="2406414"/>
                  <a:pt x="9713738" y="2406414"/>
                </a:cubicBezTo>
                <a:cubicBezTo>
                  <a:pt x="10250696" y="2406414"/>
                  <a:pt x="10685987" y="1971123"/>
                  <a:pt x="10685987" y="1434165"/>
                </a:cubicBezTo>
                <a:lnTo>
                  <a:pt x="10687507" y="1434165"/>
                </a:lnTo>
                <a:lnTo>
                  <a:pt x="10706417" y="1340500"/>
                </a:lnTo>
                <a:cubicBezTo>
                  <a:pt x="10742947" y="1254134"/>
                  <a:pt x="10828466" y="1193533"/>
                  <a:pt x="10928139" y="1193533"/>
                </a:cubicBezTo>
                <a:lnTo>
                  <a:pt x="12195665" y="1193533"/>
                </a:lnTo>
                <a:lnTo>
                  <a:pt x="12195665" y="1674797"/>
                </a:lnTo>
                <a:lnTo>
                  <a:pt x="11123645" y="1674796"/>
                </a:lnTo>
                <a:lnTo>
                  <a:pt x="11118766" y="1723199"/>
                </a:lnTo>
                <a:cubicBezTo>
                  <a:pt x="10985035" y="2376724"/>
                  <a:pt x="10406797" y="2868330"/>
                  <a:pt x="9713738" y="2868330"/>
                </a:cubicBezTo>
                <a:cubicBezTo>
                  <a:pt x="8921671" y="2868330"/>
                  <a:pt x="8279573" y="2226232"/>
                  <a:pt x="8279573" y="1434165"/>
                </a:cubicBezTo>
                <a:lnTo>
                  <a:pt x="8279020" y="1434165"/>
                </a:lnTo>
                <a:cubicBezTo>
                  <a:pt x="8279020" y="897207"/>
                  <a:pt x="7843729" y="461916"/>
                  <a:pt x="7306771" y="461916"/>
                </a:cubicBezTo>
                <a:cubicBezTo>
                  <a:pt x="6769813" y="461916"/>
                  <a:pt x="6334523" y="897207"/>
                  <a:pt x="6334523" y="1434165"/>
                </a:cubicBezTo>
                <a:lnTo>
                  <a:pt x="6332347" y="1434165"/>
                </a:lnTo>
                <a:cubicBezTo>
                  <a:pt x="6332347" y="2226232"/>
                  <a:pt x="5690249" y="2868330"/>
                  <a:pt x="4898183" y="2868330"/>
                </a:cubicBezTo>
                <a:cubicBezTo>
                  <a:pt x="4106116" y="2868330"/>
                  <a:pt x="3464018" y="2226232"/>
                  <a:pt x="3464018" y="1434165"/>
                </a:cubicBezTo>
                <a:lnTo>
                  <a:pt x="3467466" y="1434165"/>
                </a:lnTo>
                <a:cubicBezTo>
                  <a:pt x="3467466" y="897207"/>
                  <a:pt x="3032174" y="461916"/>
                  <a:pt x="2495217" y="461916"/>
                </a:cubicBezTo>
                <a:cubicBezTo>
                  <a:pt x="1958259" y="461916"/>
                  <a:pt x="1522968" y="897207"/>
                  <a:pt x="1522968" y="1434165"/>
                </a:cubicBezTo>
                <a:lnTo>
                  <a:pt x="1520793" y="1434165"/>
                </a:lnTo>
                <a:lnTo>
                  <a:pt x="1520792" y="1434165"/>
                </a:lnTo>
                <a:cubicBezTo>
                  <a:pt x="1520792" y="1567062"/>
                  <a:pt x="1413057" y="1674797"/>
                  <a:pt x="1280160" y="1674797"/>
                </a:cubicBezTo>
                <a:lnTo>
                  <a:pt x="240632" y="1674796"/>
                </a:lnTo>
                <a:cubicBezTo>
                  <a:pt x="140959" y="1674796"/>
                  <a:pt x="55440" y="1614195"/>
                  <a:pt x="18910" y="1527829"/>
                </a:cubicBezTo>
                <a:lnTo>
                  <a:pt x="0" y="1434165"/>
                </a:lnTo>
                <a:lnTo>
                  <a:pt x="18910" y="1340500"/>
                </a:lnTo>
                <a:cubicBezTo>
                  <a:pt x="55440" y="1254134"/>
                  <a:pt x="140959" y="1193533"/>
                  <a:pt x="240632" y="1193533"/>
                </a:cubicBezTo>
                <a:lnTo>
                  <a:pt x="1085310" y="1193533"/>
                </a:lnTo>
                <a:lnTo>
                  <a:pt x="1090189" y="1145131"/>
                </a:lnTo>
                <a:cubicBezTo>
                  <a:pt x="1223920" y="491606"/>
                  <a:pt x="1802158" y="0"/>
                  <a:pt x="2495217" y="0"/>
                </a:cubicBezTo>
                <a:close/>
              </a:path>
            </a:pathLst>
          </a:custGeom>
          <a:solidFill>
            <a:srgbClr val="002060"/>
          </a:solidFill>
          <a:ln w="190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5" name="Google Shape;505;p5"/>
          <p:cNvSpPr/>
          <p:nvPr/>
        </p:nvSpPr>
        <p:spPr>
          <a:xfrm>
            <a:off x="1395646" y="2987007"/>
            <a:ext cx="986441" cy="986441"/>
          </a:xfrm>
          <a:prstGeom prst="ellipse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" name="Google Shape;506;p5"/>
          <p:cNvSpPr/>
          <p:nvPr/>
        </p:nvSpPr>
        <p:spPr>
          <a:xfrm>
            <a:off x="2979801" y="2987007"/>
            <a:ext cx="986441" cy="986441"/>
          </a:xfrm>
          <a:prstGeom prst="ellipse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7" name="Google Shape;507;p5"/>
          <p:cNvSpPr/>
          <p:nvPr/>
        </p:nvSpPr>
        <p:spPr>
          <a:xfrm>
            <a:off x="4596901" y="2987007"/>
            <a:ext cx="986441" cy="986441"/>
          </a:xfrm>
          <a:prstGeom prst="ellipse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" name="Google Shape;508;p5"/>
          <p:cNvSpPr/>
          <p:nvPr/>
        </p:nvSpPr>
        <p:spPr>
          <a:xfrm>
            <a:off x="6202719" y="2987007"/>
            <a:ext cx="986441" cy="986441"/>
          </a:xfrm>
          <a:prstGeom prst="ellipse">
            <a:avLst/>
          </a:prstGeom>
          <a:noFill/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9" name="Google Shape;509;p5"/>
          <p:cNvSpPr txBox="1"/>
          <p:nvPr/>
        </p:nvSpPr>
        <p:spPr>
          <a:xfrm>
            <a:off x="74269" y="4690773"/>
            <a:ext cx="4751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1~4. cache, accounts, voting, math Permutation Matrices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 Comparative analysis of ML algorithms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6.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MLPs and CNNs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7. ML supervised learning classification algorithm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10.Credit Card Fraud Detection Model dissertation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"/>
          <p:cNvSpPr txBox="1"/>
          <p:nvPr/>
        </p:nvSpPr>
        <p:spPr>
          <a:xfrm>
            <a:off x="1255350" y="4162925"/>
            <a:ext cx="1466400" cy="338700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課內</a:t>
            </a:r>
            <a:endParaRPr sz="16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1" name="Google Shape;511;p5"/>
          <p:cNvSpPr/>
          <p:nvPr/>
        </p:nvSpPr>
        <p:spPr>
          <a:xfrm>
            <a:off x="2120351" y="3711712"/>
            <a:ext cx="261736" cy="261736"/>
          </a:xfrm>
          <a:prstGeom prst="ellipse">
            <a:avLst/>
          </a:prstGeom>
          <a:solidFill>
            <a:srgbClr val="002060"/>
          </a:solidFill>
          <a:ln w="317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2" name="Google Shape;512;p5"/>
          <p:cNvSpPr/>
          <p:nvPr/>
        </p:nvSpPr>
        <p:spPr>
          <a:xfrm>
            <a:off x="3690867" y="2987005"/>
            <a:ext cx="261736" cy="261736"/>
          </a:xfrm>
          <a:prstGeom prst="ellipse">
            <a:avLst/>
          </a:prstGeom>
          <a:solidFill>
            <a:srgbClr val="002060"/>
          </a:solidFill>
          <a:ln w="317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3" name="Google Shape;513;p5"/>
          <p:cNvSpPr/>
          <p:nvPr/>
        </p:nvSpPr>
        <p:spPr>
          <a:xfrm>
            <a:off x="5314564" y="3711712"/>
            <a:ext cx="261736" cy="261736"/>
          </a:xfrm>
          <a:prstGeom prst="ellipse">
            <a:avLst/>
          </a:prstGeom>
          <a:solidFill>
            <a:srgbClr val="002060"/>
          </a:solidFill>
          <a:ln w="317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4" name="Google Shape;514;p5"/>
          <p:cNvSpPr/>
          <p:nvPr/>
        </p:nvSpPr>
        <p:spPr>
          <a:xfrm>
            <a:off x="6885080" y="2987005"/>
            <a:ext cx="261736" cy="261736"/>
          </a:xfrm>
          <a:prstGeom prst="ellipse">
            <a:avLst/>
          </a:prstGeom>
          <a:solidFill>
            <a:srgbClr val="002060"/>
          </a:solidFill>
          <a:ln w="317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E6555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5" name="Google Shape;515;p5"/>
          <p:cNvSpPr txBox="1"/>
          <p:nvPr/>
        </p:nvSpPr>
        <p:spPr>
          <a:xfrm>
            <a:off x="199785" y="1361058"/>
            <a:ext cx="386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2nd Symposium on NLP for Social Good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Advanced Data Science and AI Conference</a:t>
            </a:r>
            <a:endParaRPr sz="1400" b="0" i="0">
              <a:solidFill>
                <a:srgbClr val="2125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8~9 </a:t>
            </a:r>
            <a:r>
              <a:rPr lang="en-US" sz="1400">
                <a:solidFill>
                  <a:srgbClr val="21252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Nottingham</a:t>
            </a: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Royal Hackaway Hackathon</a:t>
            </a:r>
            <a:endParaRPr/>
          </a:p>
        </p:txBody>
      </p:sp>
      <p:sp>
        <p:nvSpPr>
          <p:cNvPr id="516" name="Google Shape;516;p5"/>
          <p:cNvSpPr txBox="1"/>
          <p:nvPr/>
        </p:nvSpPr>
        <p:spPr>
          <a:xfrm>
            <a:off x="6062423" y="2404114"/>
            <a:ext cx="1266900" cy="338700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資訊來源</a:t>
            </a:r>
            <a:endParaRPr sz="1600" b="1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7" name="Google Shape;517;p5"/>
          <p:cNvSpPr txBox="1"/>
          <p:nvPr/>
        </p:nvSpPr>
        <p:spPr>
          <a:xfrm>
            <a:off x="3930153" y="1357171"/>
            <a:ext cx="414188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Mindset : Chris, </a:t>
            </a:r>
            <a:r>
              <a:rPr lang="en-US" sz="1400" b="0" i="0" dirty="0">
                <a:solidFill>
                  <a:srgbClr val="474747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distinction engineer-dotneteers</a:t>
            </a:r>
            <a:endParaRPr sz="1400" b="0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Culture: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Fintech Open Source Foundation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Environment : The Alan Turing Institute</a:t>
            </a:r>
            <a:endParaRPr dirty="0"/>
          </a:p>
        </p:txBody>
      </p:sp>
      <p:cxnSp>
        <p:nvCxnSpPr>
          <p:cNvPr id="518" name="Google Shape;518;p5"/>
          <p:cNvCxnSpPr/>
          <p:nvPr/>
        </p:nvCxnSpPr>
        <p:spPr>
          <a:xfrm>
            <a:off x="1068791" y="4596211"/>
            <a:ext cx="164015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9" name="Google Shape;519;p5"/>
          <p:cNvSpPr txBox="1"/>
          <p:nvPr/>
        </p:nvSpPr>
        <p:spPr>
          <a:xfrm>
            <a:off x="4494500" y="4694800"/>
            <a:ext cx="38133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AWS, Scottish Wa</a:t>
            </a:r>
            <a:r>
              <a:rPr lang="en-US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ter</a:t>
            </a:r>
            <a:endParaRPr sz="14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Lloyds Bank, NatWest</a:t>
            </a:r>
            <a:br>
              <a:rPr 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apiday</a:t>
            </a:r>
            <a:r>
              <a:rPr lang="en-US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: IBM, </a:t>
            </a:r>
            <a:r>
              <a:rPr 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J.P. Morgan, Standard Chartered</a:t>
            </a:r>
            <a:br>
              <a:rPr 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zh-TW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駕馭</a:t>
            </a:r>
            <a:r>
              <a:rPr lang="en-US" altLang="zh-TW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AI</a:t>
            </a:r>
            <a:r>
              <a:rPr lang="zh-TW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、智造未來：綠色的永續製造</a:t>
            </a:r>
            <a:br>
              <a:rPr lang="en-US" altLang="zh-TW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altLang="zh-TW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Microchip</a:t>
            </a:r>
            <a:r>
              <a:rPr lang="zh-TW" altLang="en-US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zh-TW" altLang="en-US" sz="14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智慧邊緣與高效能嵌入式創新</a:t>
            </a:r>
            <a:endParaRPr dirty="0"/>
          </a:p>
        </p:txBody>
      </p:sp>
      <p:grpSp>
        <p:nvGrpSpPr>
          <p:cNvPr id="520" name="Google Shape;520;p5"/>
          <p:cNvGrpSpPr/>
          <p:nvPr/>
        </p:nvGrpSpPr>
        <p:grpSpPr>
          <a:xfrm>
            <a:off x="4494489" y="4175519"/>
            <a:ext cx="1640150" cy="433290"/>
            <a:chOff x="4663457" y="4162921"/>
            <a:chExt cx="1640150" cy="433290"/>
          </a:xfrm>
        </p:grpSpPr>
        <p:sp>
          <p:nvSpPr>
            <p:cNvPr id="521" name="Google Shape;521;p5"/>
            <p:cNvSpPr txBox="1"/>
            <p:nvPr/>
          </p:nvSpPr>
          <p:spPr>
            <a:xfrm>
              <a:off x="4850016" y="4162921"/>
              <a:ext cx="1267033" cy="338554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業界交流</a:t>
              </a:r>
              <a:endParaRPr sz="1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2" name="Google Shape;522;p5"/>
            <p:cNvCxnSpPr/>
            <p:nvPr/>
          </p:nvCxnSpPr>
          <p:spPr>
            <a:xfrm>
              <a:off x="4663457" y="4596211"/>
              <a:ext cx="1640150" cy="0"/>
            </a:xfrm>
            <a:prstGeom prst="straightConnector1">
              <a:avLst/>
            </a:prstGeom>
            <a:noFill/>
            <a:ln w="1905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523" name="Google Shape;523;p5"/>
          <p:cNvCxnSpPr/>
          <p:nvPr/>
        </p:nvCxnSpPr>
        <p:spPr>
          <a:xfrm>
            <a:off x="5875864" y="2343029"/>
            <a:ext cx="1640150" cy="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24" name="Google Shape;524;p5"/>
          <p:cNvGrpSpPr/>
          <p:nvPr/>
        </p:nvGrpSpPr>
        <p:grpSpPr>
          <a:xfrm>
            <a:off x="2690134" y="2375620"/>
            <a:ext cx="1640150" cy="399639"/>
            <a:chOff x="2652946" y="2343029"/>
            <a:chExt cx="1640150" cy="399639"/>
          </a:xfrm>
        </p:grpSpPr>
        <p:sp>
          <p:nvSpPr>
            <p:cNvPr id="525" name="Google Shape;525;p5"/>
            <p:cNvSpPr txBox="1"/>
            <p:nvPr/>
          </p:nvSpPr>
          <p:spPr>
            <a:xfrm>
              <a:off x="2839505" y="2404114"/>
              <a:ext cx="1267033" cy="338554"/>
            </a:xfrm>
            <a:prstGeom prst="rect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課外</a:t>
              </a:r>
              <a:endParaRPr sz="16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6" name="Google Shape;526;p5"/>
            <p:cNvCxnSpPr/>
            <p:nvPr/>
          </p:nvCxnSpPr>
          <p:spPr>
            <a:xfrm>
              <a:off x="2652946" y="2343029"/>
              <a:ext cx="1640150" cy="0"/>
            </a:xfrm>
            <a:prstGeom prst="straightConnector1">
              <a:avLst/>
            </a:prstGeom>
            <a:noFill/>
            <a:ln w="1905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27" name="Google Shape;527;p5"/>
          <p:cNvGrpSpPr/>
          <p:nvPr/>
        </p:nvGrpSpPr>
        <p:grpSpPr>
          <a:xfrm>
            <a:off x="1635522" y="3216424"/>
            <a:ext cx="506689" cy="527607"/>
            <a:chOff x="3398838" y="1811338"/>
            <a:chExt cx="346075" cy="360363"/>
          </a:xfrm>
        </p:grpSpPr>
        <p:sp>
          <p:nvSpPr>
            <p:cNvPr id="528" name="Google Shape;528;p5"/>
            <p:cNvSpPr/>
            <p:nvPr/>
          </p:nvSpPr>
          <p:spPr>
            <a:xfrm>
              <a:off x="3598863" y="1885951"/>
              <a:ext cx="112713" cy="120650"/>
            </a:xfrm>
            <a:custGeom>
              <a:avLst/>
              <a:gdLst/>
              <a:ahLst/>
              <a:cxnLst/>
              <a:rect l="l" t="t" r="r" b="b"/>
              <a:pathLst>
                <a:path w="30" h="32" extrusionOk="0">
                  <a:moveTo>
                    <a:pt x="7" y="8"/>
                  </a:moveTo>
                  <a:cubicBezTo>
                    <a:pt x="2" y="11"/>
                    <a:pt x="0" y="17"/>
                    <a:pt x="7" y="22"/>
                  </a:cubicBezTo>
                  <a:cubicBezTo>
                    <a:pt x="11" y="32"/>
                    <a:pt x="18" y="29"/>
                    <a:pt x="23" y="24"/>
                  </a:cubicBezTo>
                  <a:cubicBezTo>
                    <a:pt x="27" y="20"/>
                    <a:pt x="30" y="7"/>
                    <a:pt x="26" y="0"/>
                  </a:cubicBezTo>
                  <a:cubicBezTo>
                    <a:pt x="19" y="5"/>
                    <a:pt x="13" y="4"/>
                    <a:pt x="7" y="8"/>
                  </a:cubicBezTo>
                  <a:close/>
                </a:path>
              </a:pathLst>
            </a:cu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3451226" y="1811338"/>
              <a:ext cx="150813" cy="173038"/>
            </a:xfrm>
            <a:custGeom>
              <a:avLst/>
              <a:gdLst/>
              <a:ahLst/>
              <a:cxnLst/>
              <a:rect l="l" t="t" r="r" b="b"/>
              <a:pathLst>
                <a:path w="40" h="46" extrusionOk="0">
                  <a:moveTo>
                    <a:pt x="32" y="14"/>
                  </a:moveTo>
                  <a:cubicBezTo>
                    <a:pt x="37" y="20"/>
                    <a:pt x="40" y="28"/>
                    <a:pt x="28" y="33"/>
                  </a:cubicBezTo>
                  <a:cubicBezTo>
                    <a:pt x="22" y="46"/>
                    <a:pt x="13" y="41"/>
                    <a:pt x="8" y="34"/>
                  </a:cubicBezTo>
                  <a:cubicBezTo>
                    <a:pt x="2" y="28"/>
                    <a:pt x="0" y="10"/>
                    <a:pt x="5" y="0"/>
                  </a:cubicBezTo>
                  <a:cubicBezTo>
                    <a:pt x="14" y="8"/>
                    <a:pt x="26" y="6"/>
                    <a:pt x="32" y="14"/>
                  </a:cubicBezTo>
                  <a:close/>
                </a:path>
              </a:pathLst>
            </a:cu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500438" y="1863726"/>
              <a:ext cx="161925" cy="158750"/>
            </a:xfrm>
            <a:custGeom>
              <a:avLst/>
              <a:gdLst/>
              <a:ahLst/>
              <a:cxnLst/>
              <a:rect l="l" t="t" r="r" b="b"/>
              <a:pathLst>
                <a:path w="43" h="42" extrusionOk="0">
                  <a:moveTo>
                    <a:pt x="43" y="20"/>
                  </a:moveTo>
                  <a:cubicBezTo>
                    <a:pt x="31" y="26"/>
                    <a:pt x="25" y="42"/>
                    <a:pt x="25" y="42"/>
                  </a:cubicBezTo>
                  <a:cubicBezTo>
                    <a:pt x="25" y="42"/>
                    <a:pt x="20" y="18"/>
                    <a:pt x="0" y="0"/>
                  </a:cubicBezTo>
                </a:path>
              </a:pathLst>
            </a:cu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3398838" y="2022476"/>
              <a:ext cx="60325" cy="119063"/>
            </a:xfrm>
            <a:prstGeom prst="rect">
              <a:avLst/>
            </a:pr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3459163" y="2063751"/>
              <a:ext cx="285750" cy="107950"/>
            </a:xfrm>
            <a:custGeom>
              <a:avLst/>
              <a:gdLst/>
              <a:ahLst/>
              <a:cxnLst/>
              <a:rect l="l" t="t" r="r" b="b"/>
              <a:pathLst>
                <a:path w="76" h="29" extrusionOk="0">
                  <a:moveTo>
                    <a:pt x="0" y="15"/>
                  </a:moveTo>
                  <a:cubicBezTo>
                    <a:pt x="43" y="29"/>
                    <a:pt x="27" y="29"/>
                    <a:pt x="76" y="5"/>
                  </a:cubicBezTo>
                  <a:cubicBezTo>
                    <a:pt x="72" y="1"/>
                    <a:pt x="68" y="0"/>
                    <a:pt x="64" y="1"/>
                  </a:cubicBezTo>
                  <a:cubicBezTo>
                    <a:pt x="46" y="7"/>
                    <a:pt x="46" y="7"/>
                    <a:pt x="46" y="7"/>
                  </a:cubicBezTo>
                </a:path>
              </a:pathLst>
            </a:cu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3459163" y="2036763"/>
              <a:ext cx="180975" cy="60325"/>
            </a:xfrm>
            <a:custGeom>
              <a:avLst/>
              <a:gdLst/>
              <a:ahLst/>
              <a:cxnLst/>
              <a:rect l="l" t="t" r="r" b="b"/>
              <a:pathLst>
                <a:path w="48" h="16" extrusionOk="0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1" y="0"/>
                    <a:pt x="28" y="6"/>
                    <a:pt x="30" y="8"/>
                  </a:cubicBezTo>
                  <a:cubicBezTo>
                    <a:pt x="30" y="8"/>
                    <a:pt x="36" y="8"/>
                    <a:pt x="42" y="8"/>
                  </a:cubicBezTo>
                  <a:cubicBezTo>
                    <a:pt x="48" y="8"/>
                    <a:pt x="48" y="16"/>
                    <a:pt x="42" y="16"/>
                  </a:cubicBezTo>
                  <a:cubicBezTo>
                    <a:pt x="20" y="16"/>
                    <a:pt x="20" y="16"/>
                    <a:pt x="20" y="16"/>
                  </a:cubicBezTo>
                </a:path>
              </a:pathLst>
            </a:cu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4" name="Google Shape;534;p5"/>
          <p:cNvGrpSpPr/>
          <p:nvPr/>
        </p:nvGrpSpPr>
        <p:grpSpPr>
          <a:xfrm>
            <a:off x="3231298" y="3249914"/>
            <a:ext cx="483447" cy="460626"/>
            <a:chOff x="4841875" y="3255963"/>
            <a:chExt cx="330201" cy="346075"/>
          </a:xfrm>
        </p:grpSpPr>
        <p:cxnSp>
          <p:nvCxnSpPr>
            <p:cNvPr id="535" name="Google Shape;535;p5"/>
            <p:cNvCxnSpPr/>
            <p:nvPr/>
          </p:nvCxnSpPr>
          <p:spPr>
            <a:xfrm>
              <a:off x="5103813" y="3376613"/>
              <a:ext cx="23813" cy="0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5"/>
            <p:cNvCxnSpPr/>
            <p:nvPr/>
          </p:nvCxnSpPr>
          <p:spPr>
            <a:xfrm rot="10800000" flipH="1">
              <a:off x="5078413" y="3286125"/>
              <a:ext cx="19050" cy="19050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5"/>
            <p:cNvCxnSpPr/>
            <p:nvPr/>
          </p:nvCxnSpPr>
          <p:spPr>
            <a:xfrm rot="10800000">
              <a:off x="5006975" y="3255963"/>
              <a:ext cx="0" cy="22225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5"/>
            <p:cNvCxnSpPr/>
            <p:nvPr/>
          </p:nvCxnSpPr>
          <p:spPr>
            <a:xfrm rot="10800000">
              <a:off x="4916488" y="3286125"/>
              <a:ext cx="19050" cy="19050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5"/>
            <p:cNvCxnSpPr/>
            <p:nvPr/>
          </p:nvCxnSpPr>
          <p:spPr>
            <a:xfrm rot="10800000">
              <a:off x="4886325" y="3376613"/>
              <a:ext cx="22225" cy="0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0" name="Google Shape;540;p5"/>
            <p:cNvSpPr/>
            <p:nvPr/>
          </p:nvSpPr>
          <p:spPr>
            <a:xfrm>
              <a:off x="4841875" y="3429000"/>
              <a:ext cx="330200" cy="173038"/>
            </a:xfrm>
            <a:custGeom>
              <a:avLst/>
              <a:gdLst/>
              <a:ahLst/>
              <a:cxnLst/>
              <a:rect l="l" t="t" r="r" b="b"/>
              <a:pathLst>
                <a:path w="88" h="46" extrusionOk="0">
                  <a:moveTo>
                    <a:pt x="0" y="14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66" y="0"/>
                    <a:pt x="22" y="0"/>
                    <a:pt x="0" y="14"/>
                  </a:cubicBezTo>
                  <a:close/>
                </a:path>
              </a:pathLst>
            </a:cu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41" name="Google Shape;541;p5"/>
            <p:cNvCxnSpPr/>
            <p:nvPr/>
          </p:nvCxnSpPr>
          <p:spPr>
            <a:xfrm rot="10800000">
              <a:off x="5032375" y="3444875"/>
              <a:ext cx="53975" cy="157163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5"/>
            <p:cNvCxnSpPr/>
            <p:nvPr/>
          </p:nvCxnSpPr>
          <p:spPr>
            <a:xfrm rot="10800000">
              <a:off x="5056188" y="3444875"/>
              <a:ext cx="115888" cy="142875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5"/>
            <p:cNvCxnSpPr/>
            <p:nvPr/>
          </p:nvCxnSpPr>
          <p:spPr>
            <a:xfrm rot="10800000" flipH="1">
              <a:off x="4927600" y="3444875"/>
              <a:ext cx="52388" cy="157163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5"/>
            <p:cNvCxnSpPr/>
            <p:nvPr/>
          </p:nvCxnSpPr>
          <p:spPr>
            <a:xfrm rot="10800000" flipH="1">
              <a:off x="4841875" y="3444875"/>
              <a:ext cx="115888" cy="142875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5"/>
            <p:cNvCxnSpPr/>
            <p:nvPr/>
          </p:nvCxnSpPr>
          <p:spPr>
            <a:xfrm rot="10800000">
              <a:off x="5006975" y="3444875"/>
              <a:ext cx="0" cy="157163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6" name="Google Shape;546;p5"/>
            <p:cNvSpPr/>
            <p:nvPr/>
          </p:nvSpPr>
          <p:spPr>
            <a:xfrm>
              <a:off x="4932363" y="3300413"/>
              <a:ext cx="149225" cy="144463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1" y="38"/>
                  </a:moveTo>
                  <a:cubicBezTo>
                    <a:pt x="4" y="35"/>
                    <a:pt x="0" y="28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28"/>
                    <a:pt x="36" y="35"/>
                    <a:pt x="29" y="38"/>
                  </a:cubicBezTo>
                </a:path>
              </a:pathLst>
            </a:cu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47" name="Google Shape;547;p5"/>
          <p:cNvGrpSpPr/>
          <p:nvPr/>
        </p:nvGrpSpPr>
        <p:grpSpPr>
          <a:xfrm>
            <a:off x="4701129" y="3225805"/>
            <a:ext cx="769207" cy="577396"/>
            <a:chOff x="-2753252" y="3156898"/>
            <a:chExt cx="846127" cy="635135"/>
          </a:xfrm>
        </p:grpSpPr>
        <p:grpSp>
          <p:nvGrpSpPr>
            <p:cNvPr id="548" name="Google Shape;548;p5"/>
            <p:cNvGrpSpPr/>
            <p:nvPr/>
          </p:nvGrpSpPr>
          <p:grpSpPr>
            <a:xfrm rot="1141911" flipH="1">
              <a:off x="-2256588" y="3373873"/>
              <a:ext cx="302334" cy="339736"/>
              <a:chOff x="3406775" y="4700588"/>
              <a:chExt cx="307975" cy="346075"/>
            </a:xfrm>
          </p:grpSpPr>
          <p:cxnSp>
            <p:nvCxnSpPr>
              <p:cNvPr id="549" name="Google Shape;549;p5"/>
              <p:cNvCxnSpPr/>
              <p:nvPr/>
            </p:nvCxnSpPr>
            <p:spPr>
              <a:xfrm rot="10800000">
                <a:off x="3579813" y="4700588"/>
                <a:ext cx="0" cy="134938"/>
              </a:xfrm>
              <a:prstGeom prst="straightConnector1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5"/>
              <p:cNvCxnSpPr/>
              <p:nvPr/>
            </p:nvCxnSpPr>
            <p:spPr>
              <a:xfrm>
                <a:off x="3519488" y="4700588"/>
                <a:ext cx="120650" cy="0"/>
              </a:xfrm>
              <a:prstGeom prst="straightConnector1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1" name="Google Shape;551;p5"/>
              <p:cNvSpPr/>
              <p:nvPr/>
            </p:nvSpPr>
            <p:spPr>
              <a:xfrm>
                <a:off x="3549650" y="4819650"/>
                <a:ext cx="60325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" extrusionOk="0">
                    <a:moveTo>
                      <a:pt x="0" y="0"/>
                    </a:moveTo>
                    <a:lnTo>
                      <a:pt x="19" y="10"/>
                    </a:lnTo>
                    <a:lnTo>
                      <a:pt x="38" y="0"/>
                    </a:lnTo>
                  </a:path>
                </a:pathLst>
              </a:cu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406775" y="4730750"/>
                <a:ext cx="1428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8" extrusionOk="0">
                    <a:moveTo>
                      <a:pt x="0" y="38"/>
                    </a:moveTo>
                    <a:cubicBezTo>
                      <a:pt x="21" y="38"/>
                      <a:pt x="38" y="21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444875" y="4775200"/>
                <a:ext cx="269875" cy="271463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2" y="24"/>
                    </a:moveTo>
                    <a:cubicBezTo>
                      <a:pt x="1" y="28"/>
                      <a:pt x="0" y="32"/>
                      <a:pt x="0" y="36"/>
                    </a:cubicBezTo>
                    <a:cubicBezTo>
                      <a:pt x="0" y="56"/>
                      <a:pt x="16" y="72"/>
                      <a:pt x="36" y="72"/>
                    </a:cubicBezTo>
                    <a:cubicBezTo>
                      <a:pt x="56" y="72"/>
                      <a:pt x="72" y="56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ubicBezTo>
                      <a:pt x="32" y="0"/>
                      <a:pt x="29" y="1"/>
                      <a:pt x="25" y="2"/>
                    </a:cubicBezTo>
                  </a:path>
                </a:pathLst>
              </a:cu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54" name="Google Shape;554;p5"/>
            <p:cNvGrpSpPr/>
            <p:nvPr/>
          </p:nvGrpSpPr>
          <p:grpSpPr>
            <a:xfrm>
              <a:off x="-2466258" y="3156898"/>
              <a:ext cx="301625" cy="346075"/>
              <a:chOff x="4149725" y="4700588"/>
              <a:chExt cx="301625" cy="346075"/>
            </a:xfrm>
          </p:grpSpPr>
          <p:sp>
            <p:nvSpPr>
              <p:cNvPr id="555" name="Google Shape;555;p5"/>
              <p:cNvSpPr/>
              <p:nvPr/>
            </p:nvSpPr>
            <p:spPr>
              <a:xfrm>
                <a:off x="4270375" y="4986338"/>
                <a:ext cx="60325" cy="60325"/>
              </a:xfrm>
              <a:prstGeom prst="ellipse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6" name="Google Shape;556;p5"/>
              <p:cNvSpPr/>
              <p:nvPr/>
            </p:nvSpPr>
            <p:spPr>
              <a:xfrm>
                <a:off x="4270375" y="4819650"/>
                <a:ext cx="60325" cy="60325"/>
              </a:xfrm>
              <a:prstGeom prst="ellipse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4179888" y="4827588"/>
                <a:ext cx="60325" cy="60325"/>
              </a:xfrm>
              <a:prstGeom prst="ellipse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4360863" y="4827588"/>
                <a:ext cx="60325" cy="60325"/>
              </a:xfrm>
              <a:prstGeom prst="ellipse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4314825" y="4910138"/>
                <a:ext cx="60325" cy="60325"/>
              </a:xfrm>
              <a:prstGeom prst="ellipse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4225925" y="4910138"/>
                <a:ext cx="60325" cy="60325"/>
              </a:xfrm>
              <a:prstGeom prst="ellipse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61" name="Google Shape;561;p5"/>
              <p:cNvCxnSpPr/>
              <p:nvPr/>
            </p:nvCxnSpPr>
            <p:spPr>
              <a:xfrm rot="10800000">
                <a:off x="4300538" y="4700588"/>
                <a:ext cx="0" cy="88900"/>
              </a:xfrm>
              <a:prstGeom prst="straightConnector1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2" name="Google Shape;562;p5"/>
              <p:cNvSpPr/>
              <p:nvPr/>
            </p:nvSpPr>
            <p:spPr>
              <a:xfrm>
                <a:off x="4330700" y="4703763"/>
                <a:ext cx="120650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26" extrusionOk="0">
                    <a:moveTo>
                      <a:pt x="0" y="23"/>
                    </a:moveTo>
                    <a:cubicBezTo>
                      <a:pt x="15" y="26"/>
                      <a:pt x="29" y="18"/>
                      <a:pt x="32" y="3"/>
                    </a:cubicBezTo>
                    <a:cubicBezTo>
                      <a:pt x="17" y="0"/>
                      <a:pt x="3" y="8"/>
                      <a:pt x="0" y="23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3" name="Google Shape;563;p5"/>
              <p:cNvSpPr/>
              <p:nvPr/>
            </p:nvSpPr>
            <p:spPr>
              <a:xfrm>
                <a:off x="4149725" y="4703763"/>
                <a:ext cx="120650" cy="984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26" extrusionOk="0">
                    <a:moveTo>
                      <a:pt x="32" y="23"/>
                    </a:moveTo>
                    <a:cubicBezTo>
                      <a:pt x="17" y="26"/>
                      <a:pt x="3" y="18"/>
                      <a:pt x="0" y="3"/>
                    </a:cubicBezTo>
                    <a:cubicBezTo>
                      <a:pt x="15" y="0"/>
                      <a:pt x="29" y="8"/>
                      <a:pt x="32" y="23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64" name="Google Shape;564;p5"/>
            <p:cNvGrpSpPr/>
            <p:nvPr/>
          </p:nvGrpSpPr>
          <p:grpSpPr>
            <a:xfrm rot="-1800000">
              <a:off x="-2696465" y="3384839"/>
              <a:ext cx="390525" cy="331788"/>
              <a:chOff x="6261100" y="4714875"/>
              <a:chExt cx="390525" cy="331788"/>
            </a:xfrm>
          </p:grpSpPr>
          <p:sp>
            <p:nvSpPr>
              <p:cNvPr id="565" name="Google Shape;565;p5"/>
              <p:cNvSpPr/>
              <p:nvPr/>
            </p:nvSpPr>
            <p:spPr>
              <a:xfrm>
                <a:off x="6261100" y="4805363"/>
                <a:ext cx="3905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64" extrusionOk="0">
                    <a:moveTo>
                      <a:pt x="52" y="64"/>
                    </a:moveTo>
                    <a:cubicBezTo>
                      <a:pt x="74" y="64"/>
                      <a:pt x="104" y="4"/>
                      <a:pt x="6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4"/>
                      <a:pt x="29" y="64"/>
                      <a:pt x="52" y="64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6" name="Google Shape;566;p5"/>
              <p:cNvSpPr/>
              <p:nvPr/>
            </p:nvSpPr>
            <p:spPr>
              <a:xfrm>
                <a:off x="6467475" y="4714875"/>
                <a:ext cx="68263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8" extrusionOk="0">
                    <a:moveTo>
                      <a:pt x="0" y="18"/>
                    </a:moveTo>
                    <a:cubicBezTo>
                      <a:pt x="10" y="18"/>
                      <a:pt x="18" y="1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6378575" y="4714875"/>
                <a:ext cx="66675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18" extrusionOk="0">
                    <a:moveTo>
                      <a:pt x="18" y="18"/>
                    </a:moveTo>
                    <a:cubicBezTo>
                      <a:pt x="8" y="18"/>
                      <a:pt x="0" y="10"/>
                      <a:pt x="0" y="0"/>
                    </a:cubicBezTo>
                    <a:cubicBezTo>
                      <a:pt x="10" y="0"/>
                      <a:pt x="18" y="8"/>
                      <a:pt x="18" y="18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rgbClr val="002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206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68" name="Google Shape;568;p5"/>
              <p:cNvCxnSpPr/>
              <p:nvPr/>
            </p:nvCxnSpPr>
            <p:spPr>
              <a:xfrm>
                <a:off x="6415088" y="4918075"/>
                <a:ext cx="15875" cy="15875"/>
              </a:xfrm>
              <a:prstGeom prst="straightConnector1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9" name="Google Shape;569;p5"/>
              <p:cNvCxnSpPr/>
              <p:nvPr/>
            </p:nvCxnSpPr>
            <p:spPr>
              <a:xfrm>
                <a:off x="6483350" y="4918075"/>
                <a:ext cx="14288" cy="15875"/>
              </a:xfrm>
              <a:prstGeom prst="straightConnector1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5"/>
              <p:cNvCxnSpPr/>
              <p:nvPr/>
            </p:nvCxnSpPr>
            <p:spPr>
              <a:xfrm>
                <a:off x="6381750" y="4857750"/>
                <a:ext cx="14288" cy="15875"/>
              </a:xfrm>
              <a:prstGeom prst="straightConnector1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1" name="Google Shape;571;p5"/>
              <p:cNvCxnSpPr/>
              <p:nvPr/>
            </p:nvCxnSpPr>
            <p:spPr>
              <a:xfrm>
                <a:off x="6450013" y="4857750"/>
                <a:ext cx="14288" cy="15875"/>
              </a:xfrm>
              <a:prstGeom prst="straightConnector1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2" name="Google Shape;572;p5"/>
              <p:cNvCxnSpPr/>
              <p:nvPr/>
            </p:nvCxnSpPr>
            <p:spPr>
              <a:xfrm>
                <a:off x="6516688" y="4857750"/>
                <a:ext cx="15875" cy="15875"/>
              </a:xfrm>
              <a:prstGeom prst="straightConnector1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" name="Google Shape;573;p5"/>
              <p:cNvCxnSpPr/>
              <p:nvPr/>
            </p:nvCxnSpPr>
            <p:spPr>
              <a:xfrm>
                <a:off x="6450013" y="4970463"/>
                <a:ext cx="14288" cy="15875"/>
              </a:xfrm>
              <a:prstGeom prst="straightConnector1">
                <a:avLst/>
              </a:prstGeom>
              <a:noFill/>
              <a:ln w="15875" cap="rnd" cmpd="sng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74" name="Google Shape;574;p5"/>
          <p:cNvGrpSpPr/>
          <p:nvPr/>
        </p:nvGrpSpPr>
        <p:grpSpPr>
          <a:xfrm>
            <a:off x="6442595" y="3259422"/>
            <a:ext cx="506689" cy="441610"/>
            <a:chOff x="5562601" y="2185989"/>
            <a:chExt cx="346075" cy="301625"/>
          </a:xfrm>
        </p:grpSpPr>
        <p:sp>
          <p:nvSpPr>
            <p:cNvPr id="575" name="Google Shape;575;p5"/>
            <p:cNvSpPr/>
            <p:nvPr/>
          </p:nvSpPr>
          <p:spPr>
            <a:xfrm>
              <a:off x="5803901" y="2352676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20"/>
                    <a:pt x="28" y="22"/>
                  </a:cubicBezTo>
                  <a:cubicBezTo>
                    <a:pt x="28" y="24"/>
                    <a:pt x="28" y="28"/>
                    <a:pt x="28" y="28"/>
                  </a:cubicBezTo>
                  <a:cubicBezTo>
                    <a:pt x="18" y="28"/>
                    <a:pt x="18" y="28"/>
                    <a:pt x="18" y="28"/>
                  </a:cubicBezTo>
                </a:path>
              </a:pathLst>
            </a:cu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5719763" y="2306639"/>
              <a:ext cx="84138" cy="150813"/>
            </a:xfrm>
            <a:custGeom>
              <a:avLst/>
              <a:gdLst/>
              <a:ahLst/>
              <a:cxnLst/>
              <a:rect l="l" t="t" r="r" b="b"/>
              <a:pathLst>
                <a:path w="53" h="95" extrusionOk="0">
                  <a:moveTo>
                    <a:pt x="0" y="95"/>
                  </a:moveTo>
                  <a:lnTo>
                    <a:pt x="53" y="95"/>
                  </a:ln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5637213" y="2344739"/>
              <a:ext cx="38100" cy="112713"/>
            </a:xfrm>
            <a:custGeom>
              <a:avLst/>
              <a:gdLst/>
              <a:ahLst/>
              <a:cxnLst/>
              <a:rect l="l" t="t" r="r" b="b"/>
              <a:pathLst>
                <a:path w="24" h="71" extrusionOk="0">
                  <a:moveTo>
                    <a:pt x="0" y="0"/>
                  </a:moveTo>
                  <a:lnTo>
                    <a:pt x="0" y="71"/>
                  </a:lnTo>
                  <a:lnTo>
                    <a:pt x="24" y="71"/>
                  </a:lnTo>
                </a:path>
              </a:pathLst>
            </a:cu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5826126" y="2443164"/>
              <a:ext cx="44450" cy="44450"/>
            </a:xfrm>
            <a:prstGeom prst="ellipse">
              <a:avLst/>
            </a:pr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5675313" y="2443164"/>
              <a:ext cx="44450" cy="44450"/>
            </a:xfrm>
            <a:prstGeom prst="ellipse">
              <a:avLst/>
            </a:pr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5562601" y="2185989"/>
              <a:ext cx="134938" cy="136525"/>
            </a:xfrm>
            <a:prstGeom prst="ellipse">
              <a:avLst/>
            </a:pr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5622926" y="2216151"/>
              <a:ext cx="30163" cy="46038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0" y="0"/>
                  </a:moveTo>
                  <a:lnTo>
                    <a:pt x="0" y="29"/>
                  </a:lnTo>
                  <a:lnTo>
                    <a:pt x="19" y="29"/>
                  </a:lnTo>
                </a:path>
              </a:pathLst>
            </a:cu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82" name="Google Shape;582;p5"/>
            <p:cNvCxnSpPr/>
            <p:nvPr/>
          </p:nvCxnSpPr>
          <p:spPr>
            <a:xfrm>
              <a:off x="5562601" y="2382839"/>
              <a:ext cx="44450" cy="0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5"/>
            <p:cNvCxnSpPr/>
            <p:nvPr/>
          </p:nvCxnSpPr>
          <p:spPr>
            <a:xfrm>
              <a:off x="5584826" y="2413001"/>
              <a:ext cx="22225" cy="0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5"/>
            <p:cNvCxnSpPr/>
            <p:nvPr/>
          </p:nvCxnSpPr>
          <p:spPr>
            <a:xfrm>
              <a:off x="5600701" y="2443164"/>
              <a:ext cx="6350" cy="0"/>
            </a:xfrm>
            <a:prstGeom prst="straightConnector1">
              <a:avLst/>
            </a:prstGeom>
            <a:noFill/>
            <a:ln w="15875" cap="rnd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"/>
            <p:cNvCxnSpPr/>
            <p:nvPr/>
          </p:nvCxnSpPr>
          <p:spPr>
            <a:xfrm>
              <a:off x="5803901" y="2413001"/>
              <a:ext cx="100013" cy="0"/>
            </a:xfrm>
            <a:prstGeom prst="straightConnector1">
              <a:avLst/>
            </a:pr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"/>
            <p:cNvCxnSpPr/>
            <p:nvPr/>
          </p:nvCxnSpPr>
          <p:spPr>
            <a:xfrm>
              <a:off x="5803901" y="2457451"/>
              <a:ext cx="0" cy="0"/>
            </a:xfrm>
            <a:prstGeom prst="straightConnector1">
              <a:avLst/>
            </a:pr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5"/>
            <p:cNvCxnSpPr/>
            <p:nvPr/>
          </p:nvCxnSpPr>
          <p:spPr>
            <a:xfrm>
              <a:off x="5803901" y="2457451"/>
              <a:ext cx="25400" cy="0"/>
            </a:xfrm>
            <a:prstGeom prst="straightConnector1">
              <a:avLst/>
            </a:prstGeom>
            <a:noFill/>
            <a:ln w="1587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88" name="Google Shape;588;p5" descr="A screenshot of a computer program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5545" y="-44033"/>
            <a:ext cx="4074686" cy="635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6136A17-7F06-4153-B868-4BF8C72A0D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6136A17-7F06-4153-B868-4BF8C72A0D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918C54EB-5115-4612-966E-CB8EDF031808}"/>
              </a:ext>
            </a:extLst>
          </p:cNvPr>
          <p:cNvGrpSpPr/>
          <p:nvPr/>
        </p:nvGrpSpPr>
        <p:grpSpPr>
          <a:xfrm>
            <a:off x="-109351" y="-99392"/>
            <a:ext cx="12468970" cy="7284438"/>
            <a:chOff x="-109351" y="-99392"/>
            <a:chExt cx="12468970" cy="728443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A77E704-285E-4EAF-ABE4-400F91D28F81}"/>
                </a:ext>
              </a:extLst>
            </p:cNvPr>
            <p:cNvGrpSpPr/>
            <p:nvPr/>
          </p:nvGrpSpPr>
          <p:grpSpPr>
            <a:xfrm flipV="1">
              <a:off x="-109351" y="-99392"/>
              <a:ext cx="12301351" cy="1454508"/>
              <a:chOff x="-109351" y="5462265"/>
              <a:chExt cx="12301351" cy="1454508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9A01643-652F-48AE-B61D-5A997980016D}"/>
                  </a:ext>
                </a:extLst>
              </p:cNvPr>
              <p:cNvSpPr/>
              <p:nvPr/>
            </p:nvSpPr>
            <p:spPr>
              <a:xfrm>
                <a:off x="2" y="5462265"/>
                <a:ext cx="12191998" cy="1395735"/>
              </a:xfrm>
              <a:custGeom>
                <a:avLst/>
                <a:gdLst>
                  <a:gd name="connsiteX0" fmla="*/ 9518154 w 12184063"/>
                  <a:gd name="connsiteY0" fmla="*/ 519 h 1268973"/>
                  <a:gd name="connsiteX1" fmla="*/ 12184063 w 12184063"/>
                  <a:gd name="connsiteY1" fmla="*/ 526784 h 1268973"/>
                  <a:gd name="connsiteX2" fmla="*/ 12184063 w 12184063"/>
                  <a:gd name="connsiteY2" fmla="*/ 1268973 h 1268973"/>
                  <a:gd name="connsiteX3" fmla="*/ 0 w 12184063"/>
                  <a:gd name="connsiteY3" fmla="*/ 1268973 h 1268973"/>
                  <a:gd name="connsiteX4" fmla="*/ 0 w 12184063"/>
                  <a:gd name="connsiteY4" fmla="*/ 526784 h 1268973"/>
                  <a:gd name="connsiteX5" fmla="*/ 9518154 w 12184063"/>
                  <a:gd name="connsiteY5" fmla="*/ 519 h 1268973"/>
                  <a:gd name="connsiteX0" fmla="*/ 9314954 w 12184063"/>
                  <a:gd name="connsiteY0" fmla="*/ 281 h 1395735"/>
                  <a:gd name="connsiteX1" fmla="*/ 12184063 w 12184063"/>
                  <a:gd name="connsiteY1" fmla="*/ 653546 h 1395735"/>
                  <a:gd name="connsiteX2" fmla="*/ 12184063 w 12184063"/>
                  <a:gd name="connsiteY2" fmla="*/ 1395735 h 1395735"/>
                  <a:gd name="connsiteX3" fmla="*/ 0 w 12184063"/>
                  <a:gd name="connsiteY3" fmla="*/ 1395735 h 1395735"/>
                  <a:gd name="connsiteX4" fmla="*/ 0 w 12184063"/>
                  <a:gd name="connsiteY4" fmla="*/ 653546 h 1395735"/>
                  <a:gd name="connsiteX5" fmla="*/ 9314954 w 12184063"/>
                  <a:gd name="connsiteY5" fmla="*/ 281 h 139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84063" h="1395735">
                    <a:moveTo>
                      <a:pt x="9314954" y="281"/>
                    </a:moveTo>
                    <a:cubicBezTo>
                      <a:pt x="10203362" y="-9855"/>
                      <a:pt x="11295152" y="254364"/>
                      <a:pt x="12184063" y="653546"/>
                    </a:cubicBezTo>
                    <a:lnTo>
                      <a:pt x="12184063" y="1395735"/>
                    </a:lnTo>
                    <a:lnTo>
                      <a:pt x="0" y="1395735"/>
                    </a:lnTo>
                    <a:lnTo>
                      <a:pt x="0" y="653546"/>
                    </a:lnTo>
                    <a:cubicBezTo>
                      <a:pt x="3174683" y="2079195"/>
                      <a:pt x="6142065" y="36479"/>
                      <a:pt x="9314954" y="28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468F7EA-7DE2-4D4D-BF07-A52956209182}"/>
                  </a:ext>
                </a:extLst>
              </p:cNvPr>
              <p:cNvSpPr/>
              <p:nvPr/>
            </p:nvSpPr>
            <p:spPr>
              <a:xfrm rot="305414">
                <a:off x="-109351" y="5662037"/>
                <a:ext cx="6446638" cy="1254736"/>
              </a:xfrm>
              <a:custGeom>
                <a:avLst/>
                <a:gdLst>
                  <a:gd name="connsiteX0" fmla="*/ 9518154 w 12184063"/>
                  <a:gd name="connsiteY0" fmla="*/ 519 h 1268973"/>
                  <a:gd name="connsiteX1" fmla="*/ 12184063 w 12184063"/>
                  <a:gd name="connsiteY1" fmla="*/ 526784 h 1268973"/>
                  <a:gd name="connsiteX2" fmla="*/ 12184063 w 12184063"/>
                  <a:gd name="connsiteY2" fmla="*/ 1268973 h 1268973"/>
                  <a:gd name="connsiteX3" fmla="*/ 0 w 12184063"/>
                  <a:gd name="connsiteY3" fmla="*/ 1268973 h 1268973"/>
                  <a:gd name="connsiteX4" fmla="*/ 0 w 12184063"/>
                  <a:gd name="connsiteY4" fmla="*/ 526784 h 1268973"/>
                  <a:gd name="connsiteX5" fmla="*/ 9518154 w 12184063"/>
                  <a:gd name="connsiteY5" fmla="*/ 519 h 1268973"/>
                  <a:gd name="connsiteX0" fmla="*/ 9314954 w 12184063"/>
                  <a:gd name="connsiteY0" fmla="*/ 281 h 1395735"/>
                  <a:gd name="connsiteX1" fmla="*/ 12184063 w 12184063"/>
                  <a:gd name="connsiteY1" fmla="*/ 653546 h 1395735"/>
                  <a:gd name="connsiteX2" fmla="*/ 12184063 w 12184063"/>
                  <a:gd name="connsiteY2" fmla="*/ 1395735 h 1395735"/>
                  <a:gd name="connsiteX3" fmla="*/ 0 w 12184063"/>
                  <a:gd name="connsiteY3" fmla="*/ 1395735 h 1395735"/>
                  <a:gd name="connsiteX4" fmla="*/ 0 w 12184063"/>
                  <a:gd name="connsiteY4" fmla="*/ 653546 h 1395735"/>
                  <a:gd name="connsiteX5" fmla="*/ 9314954 w 12184063"/>
                  <a:gd name="connsiteY5" fmla="*/ 281 h 1395735"/>
                  <a:gd name="connsiteX0" fmla="*/ 12184063 w 12261268"/>
                  <a:gd name="connsiteY0" fmla="*/ 653546 h 1395735"/>
                  <a:gd name="connsiteX1" fmla="*/ 12184063 w 12261268"/>
                  <a:gd name="connsiteY1" fmla="*/ 1395735 h 1395735"/>
                  <a:gd name="connsiteX2" fmla="*/ 0 w 12261268"/>
                  <a:gd name="connsiteY2" fmla="*/ 1395735 h 1395735"/>
                  <a:gd name="connsiteX3" fmla="*/ 0 w 12261268"/>
                  <a:gd name="connsiteY3" fmla="*/ 653546 h 1395735"/>
                  <a:gd name="connsiteX4" fmla="*/ 9314954 w 12261268"/>
                  <a:gd name="connsiteY4" fmla="*/ 281 h 1395735"/>
                  <a:gd name="connsiteX5" fmla="*/ 12261268 w 12261268"/>
                  <a:gd name="connsiteY5" fmla="*/ 730801 h 1395735"/>
                  <a:gd name="connsiteX0" fmla="*/ 12184063 w 12261268"/>
                  <a:gd name="connsiteY0" fmla="*/ 653546 h 1395735"/>
                  <a:gd name="connsiteX1" fmla="*/ 0 w 12261268"/>
                  <a:gd name="connsiteY1" fmla="*/ 1395735 h 1395735"/>
                  <a:gd name="connsiteX2" fmla="*/ 0 w 12261268"/>
                  <a:gd name="connsiteY2" fmla="*/ 653546 h 1395735"/>
                  <a:gd name="connsiteX3" fmla="*/ 9314954 w 12261268"/>
                  <a:gd name="connsiteY3" fmla="*/ 281 h 1395735"/>
                  <a:gd name="connsiteX4" fmla="*/ 12261268 w 12261268"/>
                  <a:gd name="connsiteY4" fmla="*/ 730801 h 1395735"/>
                  <a:gd name="connsiteX0" fmla="*/ 0 w 12261268"/>
                  <a:gd name="connsiteY0" fmla="*/ 1395735 h 1395735"/>
                  <a:gd name="connsiteX1" fmla="*/ 0 w 12261268"/>
                  <a:gd name="connsiteY1" fmla="*/ 653546 h 1395735"/>
                  <a:gd name="connsiteX2" fmla="*/ 9314954 w 12261268"/>
                  <a:gd name="connsiteY2" fmla="*/ 281 h 1395735"/>
                  <a:gd name="connsiteX3" fmla="*/ 12261268 w 12261268"/>
                  <a:gd name="connsiteY3" fmla="*/ 730801 h 1395735"/>
                  <a:gd name="connsiteX0" fmla="*/ 0 w 12261268"/>
                  <a:gd name="connsiteY0" fmla="*/ 653546 h 1158416"/>
                  <a:gd name="connsiteX1" fmla="*/ 9314954 w 12261268"/>
                  <a:gd name="connsiteY1" fmla="*/ 281 h 1158416"/>
                  <a:gd name="connsiteX2" fmla="*/ 12261268 w 12261268"/>
                  <a:gd name="connsiteY2" fmla="*/ 730801 h 1158416"/>
                  <a:gd name="connsiteX0" fmla="*/ 0 w 12261268"/>
                  <a:gd name="connsiteY0" fmla="*/ 653546 h 1078227"/>
                  <a:gd name="connsiteX1" fmla="*/ 3473807 w 12261268"/>
                  <a:gd name="connsiteY1" fmla="*/ 1061278 h 1078227"/>
                  <a:gd name="connsiteX2" fmla="*/ 9314954 w 12261268"/>
                  <a:gd name="connsiteY2" fmla="*/ 281 h 1078227"/>
                  <a:gd name="connsiteX3" fmla="*/ 12261268 w 12261268"/>
                  <a:gd name="connsiteY3" fmla="*/ 730801 h 1078227"/>
                  <a:gd name="connsiteX0" fmla="*/ 0 w 8787461"/>
                  <a:gd name="connsiteY0" fmla="*/ 1061278 h 1061278"/>
                  <a:gd name="connsiteX1" fmla="*/ 5841147 w 8787461"/>
                  <a:gd name="connsiteY1" fmla="*/ 281 h 1061278"/>
                  <a:gd name="connsiteX2" fmla="*/ 8787461 w 8787461"/>
                  <a:gd name="connsiteY2" fmla="*/ 730801 h 1061278"/>
                  <a:gd name="connsiteX0" fmla="*/ 0 w 8787461"/>
                  <a:gd name="connsiteY0" fmla="*/ 1061278 h 1137908"/>
                  <a:gd name="connsiteX1" fmla="*/ 5841147 w 8787461"/>
                  <a:gd name="connsiteY1" fmla="*/ 281 h 1137908"/>
                  <a:gd name="connsiteX2" fmla="*/ 8787461 w 8787461"/>
                  <a:gd name="connsiteY2" fmla="*/ 730801 h 1137908"/>
                  <a:gd name="connsiteX0" fmla="*/ 0 w 5841147"/>
                  <a:gd name="connsiteY0" fmla="*/ 1060997 h 1137627"/>
                  <a:gd name="connsiteX1" fmla="*/ 5841147 w 5841147"/>
                  <a:gd name="connsiteY1" fmla="*/ 0 h 1137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41147" h="1137627">
                    <a:moveTo>
                      <a:pt x="0" y="1060997"/>
                    </a:moveTo>
                    <a:cubicBezTo>
                      <a:pt x="1772661" y="1478717"/>
                      <a:pt x="4376570" y="55080"/>
                      <a:pt x="5841147" y="0"/>
                    </a:cubicBezTo>
                  </a:path>
                </a:pathLst>
              </a:custGeom>
              <a:noFill/>
              <a:ln w="63500" cap="rnd">
                <a:solidFill>
                  <a:schemeClr val="accent4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772F24B-CF92-400E-865B-C4CA6FE16FDA}"/>
                  </a:ext>
                </a:extLst>
              </p:cNvPr>
              <p:cNvSpPr/>
              <p:nvPr/>
            </p:nvSpPr>
            <p:spPr>
              <a:xfrm rot="305414">
                <a:off x="6338096" y="6092854"/>
                <a:ext cx="3251728" cy="806031"/>
              </a:xfrm>
              <a:custGeom>
                <a:avLst/>
                <a:gdLst>
                  <a:gd name="connsiteX0" fmla="*/ 9518154 w 12184063"/>
                  <a:gd name="connsiteY0" fmla="*/ 519 h 1268973"/>
                  <a:gd name="connsiteX1" fmla="*/ 12184063 w 12184063"/>
                  <a:gd name="connsiteY1" fmla="*/ 526784 h 1268973"/>
                  <a:gd name="connsiteX2" fmla="*/ 12184063 w 12184063"/>
                  <a:gd name="connsiteY2" fmla="*/ 1268973 h 1268973"/>
                  <a:gd name="connsiteX3" fmla="*/ 0 w 12184063"/>
                  <a:gd name="connsiteY3" fmla="*/ 1268973 h 1268973"/>
                  <a:gd name="connsiteX4" fmla="*/ 0 w 12184063"/>
                  <a:gd name="connsiteY4" fmla="*/ 526784 h 1268973"/>
                  <a:gd name="connsiteX5" fmla="*/ 9518154 w 12184063"/>
                  <a:gd name="connsiteY5" fmla="*/ 519 h 1268973"/>
                  <a:gd name="connsiteX0" fmla="*/ 9314954 w 12184063"/>
                  <a:gd name="connsiteY0" fmla="*/ 281 h 1395735"/>
                  <a:gd name="connsiteX1" fmla="*/ 12184063 w 12184063"/>
                  <a:gd name="connsiteY1" fmla="*/ 653546 h 1395735"/>
                  <a:gd name="connsiteX2" fmla="*/ 12184063 w 12184063"/>
                  <a:gd name="connsiteY2" fmla="*/ 1395735 h 1395735"/>
                  <a:gd name="connsiteX3" fmla="*/ 0 w 12184063"/>
                  <a:gd name="connsiteY3" fmla="*/ 1395735 h 1395735"/>
                  <a:gd name="connsiteX4" fmla="*/ 0 w 12184063"/>
                  <a:gd name="connsiteY4" fmla="*/ 653546 h 1395735"/>
                  <a:gd name="connsiteX5" fmla="*/ 9314954 w 12184063"/>
                  <a:gd name="connsiteY5" fmla="*/ 281 h 1395735"/>
                  <a:gd name="connsiteX0" fmla="*/ 12184063 w 12261268"/>
                  <a:gd name="connsiteY0" fmla="*/ 653546 h 1395735"/>
                  <a:gd name="connsiteX1" fmla="*/ 12184063 w 12261268"/>
                  <a:gd name="connsiteY1" fmla="*/ 1395735 h 1395735"/>
                  <a:gd name="connsiteX2" fmla="*/ 0 w 12261268"/>
                  <a:gd name="connsiteY2" fmla="*/ 1395735 h 1395735"/>
                  <a:gd name="connsiteX3" fmla="*/ 0 w 12261268"/>
                  <a:gd name="connsiteY3" fmla="*/ 653546 h 1395735"/>
                  <a:gd name="connsiteX4" fmla="*/ 9314954 w 12261268"/>
                  <a:gd name="connsiteY4" fmla="*/ 281 h 1395735"/>
                  <a:gd name="connsiteX5" fmla="*/ 12261268 w 12261268"/>
                  <a:gd name="connsiteY5" fmla="*/ 730801 h 1395735"/>
                  <a:gd name="connsiteX0" fmla="*/ 12184063 w 12261268"/>
                  <a:gd name="connsiteY0" fmla="*/ 653546 h 1395735"/>
                  <a:gd name="connsiteX1" fmla="*/ 0 w 12261268"/>
                  <a:gd name="connsiteY1" fmla="*/ 1395735 h 1395735"/>
                  <a:gd name="connsiteX2" fmla="*/ 0 w 12261268"/>
                  <a:gd name="connsiteY2" fmla="*/ 653546 h 1395735"/>
                  <a:gd name="connsiteX3" fmla="*/ 9314954 w 12261268"/>
                  <a:gd name="connsiteY3" fmla="*/ 281 h 1395735"/>
                  <a:gd name="connsiteX4" fmla="*/ 12261268 w 12261268"/>
                  <a:gd name="connsiteY4" fmla="*/ 730801 h 1395735"/>
                  <a:gd name="connsiteX0" fmla="*/ 0 w 12261268"/>
                  <a:gd name="connsiteY0" fmla="*/ 1395735 h 1395735"/>
                  <a:gd name="connsiteX1" fmla="*/ 0 w 12261268"/>
                  <a:gd name="connsiteY1" fmla="*/ 653546 h 1395735"/>
                  <a:gd name="connsiteX2" fmla="*/ 9314954 w 12261268"/>
                  <a:gd name="connsiteY2" fmla="*/ 281 h 1395735"/>
                  <a:gd name="connsiteX3" fmla="*/ 12261268 w 12261268"/>
                  <a:gd name="connsiteY3" fmla="*/ 730801 h 1395735"/>
                  <a:gd name="connsiteX0" fmla="*/ 0 w 12261268"/>
                  <a:gd name="connsiteY0" fmla="*/ 653546 h 1158416"/>
                  <a:gd name="connsiteX1" fmla="*/ 9314954 w 12261268"/>
                  <a:gd name="connsiteY1" fmla="*/ 281 h 1158416"/>
                  <a:gd name="connsiteX2" fmla="*/ 12261268 w 12261268"/>
                  <a:gd name="connsiteY2" fmla="*/ 730801 h 1158416"/>
                  <a:gd name="connsiteX0" fmla="*/ 0 w 12261268"/>
                  <a:gd name="connsiteY0" fmla="*/ 653546 h 1078227"/>
                  <a:gd name="connsiteX1" fmla="*/ 3473807 w 12261268"/>
                  <a:gd name="connsiteY1" fmla="*/ 1061278 h 1078227"/>
                  <a:gd name="connsiteX2" fmla="*/ 9314954 w 12261268"/>
                  <a:gd name="connsiteY2" fmla="*/ 281 h 1078227"/>
                  <a:gd name="connsiteX3" fmla="*/ 12261268 w 12261268"/>
                  <a:gd name="connsiteY3" fmla="*/ 730801 h 1078227"/>
                  <a:gd name="connsiteX0" fmla="*/ 0 w 8787461"/>
                  <a:gd name="connsiteY0" fmla="*/ 1061278 h 1061278"/>
                  <a:gd name="connsiteX1" fmla="*/ 5841147 w 8787461"/>
                  <a:gd name="connsiteY1" fmla="*/ 281 h 1061278"/>
                  <a:gd name="connsiteX2" fmla="*/ 8787461 w 8787461"/>
                  <a:gd name="connsiteY2" fmla="*/ 730801 h 1061278"/>
                  <a:gd name="connsiteX0" fmla="*/ 0 w 8787461"/>
                  <a:gd name="connsiteY0" fmla="*/ 1061278 h 1137908"/>
                  <a:gd name="connsiteX1" fmla="*/ 5841147 w 8787461"/>
                  <a:gd name="connsiteY1" fmla="*/ 281 h 1137908"/>
                  <a:gd name="connsiteX2" fmla="*/ 8787461 w 8787461"/>
                  <a:gd name="connsiteY2" fmla="*/ 730801 h 1137908"/>
                  <a:gd name="connsiteX0" fmla="*/ 0 w 2946314"/>
                  <a:gd name="connsiteY0" fmla="*/ 281 h 730801"/>
                  <a:gd name="connsiteX1" fmla="*/ 2946314 w 2946314"/>
                  <a:gd name="connsiteY1" fmla="*/ 730801 h 73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46314" h="730801">
                    <a:moveTo>
                      <a:pt x="0" y="281"/>
                    </a:moveTo>
                    <a:cubicBezTo>
                      <a:pt x="888408" y="-9855"/>
                      <a:pt x="1980198" y="254364"/>
                      <a:pt x="2946314" y="730801"/>
                    </a:cubicBezTo>
                  </a:path>
                </a:pathLst>
              </a:custGeom>
              <a:noFill/>
              <a:ln w="63500" cap="rnd">
                <a:solidFill>
                  <a:schemeClr val="accent4">
                    <a:lumMod val="50000"/>
                  </a:schemeClr>
                </a:solidFill>
                <a:prstDash val="lgDashDotDot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2A2D108-C1C0-48DA-A0CE-0709839D8540}"/>
                </a:ext>
              </a:extLst>
            </p:cNvPr>
            <p:cNvSpPr/>
            <p:nvPr/>
          </p:nvSpPr>
          <p:spPr>
            <a:xfrm flipH="1">
              <a:off x="1" y="6000280"/>
              <a:ext cx="12191998" cy="857720"/>
            </a:xfrm>
            <a:custGeom>
              <a:avLst/>
              <a:gdLst>
                <a:gd name="connsiteX0" fmla="*/ 9518154 w 12184063"/>
                <a:gd name="connsiteY0" fmla="*/ 519 h 1268973"/>
                <a:gd name="connsiteX1" fmla="*/ 12184063 w 12184063"/>
                <a:gd name="connsiteY1" fmla="*/ 526784 h 1268973"/>
                <a:gd name="connsiteX2" fmla="*/ 12184063 w 12184063"/>
                <a:gd name="connsiteY2" fmla="*/ 1268973 h 1268973"/>
                <a:gd name="connsiteX3" fmla="*/ 0 w 12184063"/>
                <a:gd name="connsiteY3" fmla="*/ 1268973 h 1268973"/>
                <a:gd name="connsiteX4" fmla="*/ 0 w 12184063"/>
                <a:gd name="connsiteY4" fmla="*/ 526784 h 1268973"/>
                <a:gd name="connsiteX5" fmla="*/ 9518154 w 12184063"/>
                <a:gd name="connsiteY5" fmla="*/ 519 h 1268973"/>
                <a:gd name="connsiteX0" fmla="*/ 9314954 w 12184063"/>
                <a:gd name="connsiteY0" fmla="*/ 281 h 1395735"/>
                <a:gd name="connsiteX1" fmla="*/ 12184063 w 12184063"/>
                <a:gd name="connsiteY1" fmla="*/ 653546 h 1395735"/>
                <a:gd name="connsiteX2" fmla="*/ 12184063 w 12184063"/>
                <a:gd name="connsiteY2" fmla="*/ 1395735 h 1395735"/>
                <a:gd name="connsiteX3" fmla="*/ 0 w 12184063"/>
                <a:gd name="connsiteY3" fmla="*/ 1395735 h 1395735"/>
                <a:gd name="connsiteX4" fmla="*/ 0 w 12184063"/>
                <a:gd name="connsiteY4" fmla="*/ 653546 h 1395735"/>
                <a:gd name="connsiteX5" fmla="*/ 9314954 w 12184063"/>
                <a:gd name="connsiteY5" fmla="*/ 281 h 1395735"/>
                <a:gd name="connsiteX0" fmla="*/ 9314954 w 12184063"/>
                <a:gd name="connsiteY0" fmla="*/ 127 h 1728247"/>
                <a:gd name="connsiteX1" fmla="*/ 12184063 w 12184063"/>
                <a:gd name="connsiteY1" fmla="*/ 986058 h 1728247"/>
                <a:gd name="connsiteX2" fmla="*/ 12184063 w 12184063"/>
                <a:gd name="connsiteY2" fmla="*/ 1728247 h 1728247"/>
                <a:gd name="connsiteX3" fmla="*/ 0 w 12184063"/>
                <a:gd name="connsiteY3" fmla="*/ 1728247 h 1728247"/>
                <a:gd name="connsiteX4" fmla="*/ 0 w 12184063"/>
                <a:gd name="connsiteY4" fmla="*/ 986058 h 1728247"/>
                <a:gd name="connsiteX5" fmla="*/ 9314954 w 12184063"/>
                <a:gd name="connsiteY5" fmla="*/ 127 h 1728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4063" h="1728247">
                  <a:moveTo>
                    <a:pt x="9314954" y="127"/>
                  </a:moveTo>
                  <a:cubicBezTo>
                    <a:pt x="10203362" y="-10009"/>
                    <a:pt x="11295152" y="586876"/>
                    <a:pt x="12184063" y="986058"/>
                  </a:cubicBezTo>
                  <a:lnTo>
                    <a:pt x="12184063" y="1728247"/>
                  </a:lnTo>
                  <a:lnTo>
                    <a:pt x="0" y="1728247"/>
                  </a:lnTo>
                  <a:lnTo>
                    <a:pt x="0" y="986058"/>
                  </a:lnTo>
                  <a:cubicBezTo>
                    <a:pt x="3174683" y="2411707"/>
                    <a:pt x="6142065" y="36325"/>
                    <a:pt x="9314954" y="127"/>
                  </a:cubicBezTo>
                  <a:close/>
                </a:path>
              </a:pathLst>
            </a:custGeom>
            <a:pattFill prst="wdUp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5A9A429-B96F-49CB-B13D-E1E540FA97E2}"/>
                </a:ext>
              </a:extLst>
            </p:cNvPr>
            <p:cNvSpPr/>
            <p:nvPr/>
          </p:nvSpPr>
          <p:spPr>
            <a:xfrm rot="21433903" flipH="1">
              <a:off x="-94031" y="5944962"/>
              <a:ext cx="6446638" cy="1240084"/>
            </a:xfrm>
            <a:custGeom>
              <a:avLst/>
              <a:gdLst>
                <a:gd name="connsiteX0" fmla="*/ 9518154 w 12184063"/>
                <a:gd name="connsiteY0" fmla="*/ 519 h 1268973"/>
                <a:gd name="connsiteX1" fmla="*/ 12184063 w 12184063"/>
                <a:gd name="connsiteY1" fmla="*/ 526784 h 1268973"/>
                <a:gd name="connsiteX2" fmla="*/ 12184063 w 12184063"/>
                <a:gd name="connsiteY2" fmla="*/ 1268973 h 1268973"/>
                <a:gd name="connsiteX3" fmla="*/ 0 w 12184063"/>
                <a:gd name="connsiteY3" fmla="*/ 1268973 h 1268973"/>
                <a:gd name="connsiteX4" fmla="*/ 0 w 12184063"/>
                <a:gd name="connsiteY4" fmla="*/ 526784 h 1268973"/>
                <a:gd name="connsiteX5" fmla="*/ 9518154 w 12184063"/>
                <a:gd name="connsiteY5" fmla="*/ 519 h 1268973"/>
                <a:gd name="connsiteX0" fmla="*/ 9314954 w 12184063"/>
                <a:gd name="connsiteY0" fmla="*/ 281 h 1395735"/>
                <a:gd name="connsiteX1" fmla="*/ 12184063 w 12184063"/>
                <a:gd name="connsiteY1" fmla="*/ 653546 h 1395735"/>
                <a:gd name="connsiteX2" fmla="*/ 12184063 w 12184063"/>
                <a:gd name="connsiteY2" fmla="*/ 1395735 h 1395735"/>
                <a:gd name="connsiteX3" fmla="*/ 0 w 12184063"/>
                <a:gd name="connsiteY3" fmla="*/ 1395735 h 1395735"/>
                <a:gd name="connsiteX4" fmla="*/ 0 w 12184063"/>
                <a:gd name="connsiteY4" fmla="*/ 653546 h 1395735"/>
                <a:gd name="connsiteX5" fmla="*/ 9314954 w 12184063"/>
                <a:gd name="connsiteY5" fmla="*/ 281 h 1395735"/>
                <a:gd name="connsiteX0" fmla="*/ 12184063 w 12261268"/>
                <a:gd name="connsiteY0" fmla="*/ 653546 h 1395735"/>
                <a:gd name="connsiteX1" fmla="*/ 12184063 w 12261268"/>
                <a:gd name="connsiteY1" fmla="*/ 1395735 h 1395735"/>
                <a:gd name="connsiteX2" fmla="*/ 0 w 12261268"/>
                <a:gd name="connsiteY2" fmla="*/ 1395735 h 1395735"/>
                <a:gd name="connsiteX3" fmla="*/ 0 w 12261268"/>
                <a:gd name="connsiteY3" fmla="*/ 653546 h 1395735"/>
                <a:gd name="connsiteX4" fmla="*/ 9314954 w 12261268"/>
                <a:gd name="connsiteY4" fmla="*/ 281 h 1395735"/>
                <a:gd name="connsiteX5" fmla="*/ 12261268 w 12261268"/>
                <a:gd name="connsiteY5" fmla="*/ 730801 h 1395735"/>
                <a:gd name="connsiteX0" fmla="*/ 12184063 w 12261268"/>
                <a:gd name="connsiteY0" fmla="*/ 653546 h 1395735"/>
                <a:gd name="connsiteX1" fmla="*/ 0 w 12261268"/>
                <a:gd name="connsiteY1" fmla="*/ 1395735 h 1395735"/>
                <a:gd name="connsiteX2" fmla="*/ 0 w 12261268"/>
                <a:gd name="connsiteY2" fmla="*/ 653546 h 1395735"/>
                <a:gd name="connsiteX3" fmla="*/ 9314954 w 12261268"/>
                <a:gd name="connsiteY3" fmla="*/ 281 h 1395735"/>
                <a:gd name="connsiteX4" fmla="*/ 12261268 w 12261268"/>
                <a:gd name="connsiteY4" fmla="*/ 730801 h 1395735"/>
                <a:gd name="connsiteX0" fmla="*/ 0 w 12261268"/>
                <a:gd name="connsiteY0" fmla="*/ 1395735 h 1395735"/>
                <a:gd name="connsiteX1" fmla="*/ 0 w 12261268"/>
                <a:gd name="connsiteY1" fmla="*/ 653546 h 1395735"/>
                <a:gd name="connsiteX2" fmla="*/ 9314954 w 12261268"/>
                <a:gd name="connsiteY2" fmla="*/ 281 h 1395735"/>
                <a:gd name="connsiteX3" fmla="*/ 12261268 w 12261268"/>
                <a:gd name="connsiteY3" fmla="*/ 730801 h 1395735"/>
                <a:gd name="connsiteX0" fmla="*/ 0 w 12261268"/>
                <a:gd name="connsiteY0" fmla="*/ 653546 h 1158416"/>
                <a:gd name="connsiteX1" fmla="*/ 9314954 w 12261268"/>
                <a:gd name="connsiteY1" fmla="*/ 281 h 1158416"/>
                <a:gd name="connsiteX2" fmla="*/ 12261268 w 12261268"/>
                <a:gd name="connsiteY2" fmla="*/ 730801 h 1158416"/>
                <a:gd name="connsiteX0" fmla="*/ 0 w 12261268"/>
                <a:gd name="connsiteY0" fmla="*/ 653546 h 1078227"/>
                <a:gd name="connsiteX1" fmla="*/ 3473807 w 12261268"/>
                <a:gd name="connsiteY1" fmla="*/ 1061278 h 1078227"/>
                <a:gd name="connsiteX2" fmla="*/ 9314954 w 12261268"/>
                <a:gd name="connsiteY2" fmla="*/ 281 h 1078227"/>
                <a:gd name="connsiteX3" fmla="*/ 12261268 w 12261268"/>
                <a:gd name="connsiteY3" fmla="*/ 730801 h 1078227"/>
                <a:gd name="connsiteX0" fmla="*/ 0 w 8787461"/>
                <a:gd name="connsiteY0" fmla="*/ 1061278 h 1061278"/>
                <a:gd name="connsiteX1" fmla="*/ 5841147 w 8787461"/>
                <a:gd name="connsiteY1" fmla="*/ 281 h 1061278"/>
                <a:gd name="connsiteX2" fmla="*/ 8787461 w 8787461"/>
                <a:gd name="connsiteY2" fmla="*/ 730801 h 1061278"/>
                <a:gd name="connsiteX0" fmla="*/ 0 w 8787461"/>
                <a:gd name="connsiteY0" fmla="*/ 1061278 h 1137908"/>
                <a:gd name="connsiteX1" fmla="*/ 5841147 w 8787461"/>
                <a:gd name="connsiteY1" fmla="*/ 281 h 1137908"/>
                <a:gd name="connsiteX2" fmla="*/ 8787461 w 8787461"/>
                <a:gd name="connsiteY2" fmla="*/ 730801 h 1137908"/>
                <a:gd name="connsiteX0" fmla="*/ 0 w 5841147"/>
                <a:gd name="connsiteY0" fmla="*/ 1060997 h 1137627"/>
                <a:gd name="connsiteX1" fmla="*/ 5841147 w 5841147"/>
                <a:gd name="connsiteY1" fmla="*/ 0 h 1137627"/>
                <a:gd name="connsiteX0" fmla="*/ 0 w 5841147"/>
                <a:gd name="connsiteY0" fmla="*/ 1074286 h 1142104"/>
                <a:gd name="connsiteX1" fmla="*/ 5841147 w 5841147"/>
                <a:gd name="connsiteY1" fmla="*/ 13289 h 1142104"/>
                <a:gd name="connsiteX0" fmla="*/ 0 w 5841147"/>
                <a:gd name="connsiteY0" fmla="*/ 1074844 h 1124342"/>
                <a:gd name="connsiteX1" fmla="*/ 5841147 w 5841147"/>
                <a:gd name="connsiteY1" fmla="*/ 13847 h 112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1147" h="1124342">
                  <a:moveTo>
                    <a:pt x="0" y="1074844"/>
                  </a:moveTo>
                  <a:cubicBezTo>
                    <a:pt x="2555903" y="1420439"/>
                    <a:pt x="4219985" y="-163091"/>
                    <a:pt x="5841147" y="13847"/>
                  </a:cubicBezTo>
                </a:path>
              </a:pathLst>
            </a:custGeom>
            <a:noFill/>
            <a:ln w="63500" cap="rnd"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F83ED54-B4CC-476E-8645-BF53AE7D02CE}"/>
                </a:ext>
              </a:extLst>
            </p:cNvPr>
            <p:cNvSpPr/>
            <p:nvPr/>
          </p:nvSpPr>
          <p:spPr>
            <a:xfrm rot="21294586" flipV="1">
              <a:off x="8238162" y="6537859"/>
              <a:ext cx="4121457" cy="434582"/>
            </a:xfrm>
            <a:custGeom>
              <a:avLst/>
              <a:gdLst>
                <a:gd name="connsiteX0" fmla="*/ 9518154 w 12184063"/>
                <a:gd name="connsiteY0" fmla="*/ 519 h 1268973"/>
                <a:gd name="connsiteX1" fmla="*/ 12184063 w 12184063"/>
                <a:gd name="connsiteY1" fmla="*/ 526784 h 1268973"/>
                <a:gd name="connsiteX2" fmla="*/ 12184063 w 12184063"/>
                <a:gd name="connsiteY2" fmla="*/ 1268973 h 1268973"/>
                <a:gd name="connsiteX3" fmla="*/ 0 w 12184063"/>
                <a:gd name="connsiteY3" fmla="*/ 1268973 h 1268973"/>
                <a:gd name="connsiteX4" fmla="*/ 0 w 12184063"/>
                <a:gd name="connsiteY4" fmla="*/ 526784 h 1268973"/>
                <a:gd name="connsiteX5" fmla="*/ 9518154 w 12184063"/>
                <a:gd name="connsiteY5" fmla="*/ 519 h 1268973"/>
                <a:gd name="connsiteX0" fmla="*/ 9314954 w 12184063"/>
                <a:gd name="connsiteY0" fmla="*/ 281 h 1395735"/>
                <a:gd name="connsiteX1" fmla="*/ 12184063 w 12184063"/>
                <a:gd name="connsiteY1" fmla="*/ 653546 h 1395735"/>
                <a:gd name="connsiteX2" fmla="*/ 12184063 w 12184063"/>
                <a:gd name="connsiteY2" fmla="*/ 1395735 h 1395735"/>
                <a:gd name="connsiteX3" fmla="*/ 0 w 12184063"/>
                <a:gd name="connsiteY3" fmla="*/ 1395735 h 1395735"/>
                <a:gd name="connsiteX4" fmla="*/ 0 w 12184063"/>
                <a:gd name="connsiteY4" fmla="*/ 653546 h 1395735"/>
                <a:gd name="connsiteX5" fmla="*/ 9314954 w 12184063"/>
                <a:gd name="connsiteY5" fmla="*/ 281 h 1395735"/>
                <a:gd name="connsiteX0" fmla="*/ 12184063 w 12261268"/>
                <a:gd name="connsiteY0" fmla="*/ 653546 h 1395735"/>
                <a:gd name="connsiteX1" fmla="*/ 12184063 w 12261268"/>
                <a:gd name="connsiteY1" fmla="*/ 1395735 h 1395735"/>
                <a:gd name="connsiteX2" fmla="*/ 0 w 12261268"/>
                <a:gd name="connsiteY2" fmla="*/ 1395735 h 1395735"/>
                <a:gd name="connsiteX3" fmla="*/ 0 w 12261268"/>
                <a:gd name="connsiteY3" fmla="*/ 653546 h 1395735"/>
                <a:gd name="connsiteX4" fmla="*/ 9314954 w 12261268"/>
                <a:gd name="connsiteY4" fmla="*/ 281 h 1395735"/>
                <a:gd name="connsiteX5" fmla="*/ 12261268 w 12261268"/>
                <a:gd name="connsiteY5" fmla="*/ 730801 h 1395735"/>
                <a:gd name="connsiteX0" fmla="*/ 12184063 w 12261268"/>
                <a:gd name="connsiteY0" fmla="*/ 653546 h 1395735"/>
                <a:gd name="connsiteX1" fmla="*/ 0 w 12261268"/>
                <a:gd name="connsiteY1" fmla="*/ 1395735 h 1395735"/>
                <a:gd name="connsiteX2" fmla="*/ 0 w 12261268"/>
                <a:gd name="connsiteY2" fmla="*/ 653546 h 1395735"/>
                <a:gd name="connsiteX3" fmla="*/ 9314954 w 12261268"/>
                <a:gd name="connsiteY3" fmla="*/ 281 h 1395735"/>
                <a:gd name="connsiteX4" fmla="*/ 12261268 w 12261268"/>
                <a:gd name="connsiteY4" fmla="*/ 730801 h 1395735"/>
                <a:gd name="connsiteX0" fmla="*/ 0 w 12261268"/>
                <a:gd name="connsiteY0" fmla="*/ 1395735 h 1395735"/>
                <a:gd name="connsiteX1" fmla="*/ 0 w 12261268"/>
                <a:gd name="connsiteY1" fmla="*/ 653546 h 1395735"/>
                <a:gd name="connsiteX2" fmla="*/ 9314954 w 12261268"/>
                <a:gd name="connsiteY2" fmla="*/ 281 h 1395735"/>
                <a:gd name="connsiteX3" fmla="*/ 12261268 w 12261268"/>
                <a:gd name="connsiteY3" fmla="*/ 730801 h 1395735"/>
                <a:gd name="connsiteX0" fmla="*/ 0 w 12261268"/>
                <a:gd name="connsiteY0" fmla="*/ 653546 h 1158416"/>
                <a:gd name="connsiteX1" fmla="*/ 9314954 w 12261268"/>
                <a:gd name="connsiteY1" fmla="*/ 281 h 1158416"/>
                <a:gd name="connsiteX2" fmla="*/ 12261268 w 12261268"/>
                <a:gd name="connsiteY2" fmla="*/ 730801 h 1158416"/>
                <a:gd name="connsiteX0" fmla="*/ 0 w 12261268"/>
                <a:gd name="connsiteY0" fmla="*/ 653546 h 1078227"/>
                <a:gd name="connsiteX1" fmla="*/ 3473807 w 12261268"/>
                <a:gd name="connsiteY1" fmla="*/ 1061278 h 1078227"/>
                <a:gd name="connsiteX2" fmla="*/ 9314954 w 12261268"/>
                <a:gd name="connsiteY2" fmla="*/ 281 h 1078227"/>
                <a:gd name="connsiteX3" fmla="*/ 12261268 w 12261268"/>
                <a:gd name="connsiteY3" fmla="*/ 730801 h 1078227"/>
                <a:gd name="connsiteX0" fmla="*/ 0 w 8787461"/>
                <a:gd name="connsiteY0" fmla="*/ 1061278 h 1061278"/>
                <a:gd name="connsiteX1" fmla="*/ 5841147 w 8787461"/>
                <a:gd name="connsiteY1" fmla="*/ 281 h 1061278"/>
                <a:gd name="connsiteX2" fmla="*/ 8787461 w 8787461"/>
                <a:gd name="connsiteY2" fmla="*/ 730801 h 1061278"/>
                <a:gd name="connsiteX0" fmla="*/ 0 w 8787461"/>
                <a:gd name="connsiteY0" fmla="*/ 1061278 h 1137908"/>
                <a:gd name="connsiteX1" fmla="*/ 5841147 w 8787461"/>
                <a:gd name="connsiteY1" fmla="*/ 281 h 1137908"/>
                <a:gd name="connsiteX2" fmla="*/ 8787461 w 8787461"/>
                <a:gd name="connsiteY2" fmla="*/ 730801 h 1137908"/>
                <a:gd name="connsiteX0" fmla="*/ 0 w 5841147"/>
                <a:gd name="connsiteY0" fmla="*/ 1060997 h 1137627"/>
                <a:gd name="connsiteX1" fmla="*/ 5841147 w 5841147"/>
                <a:gd name="connsiteY1" fmla="*/ 0 h 1137627"/>
                <a:gd name="connsiteX0" fmla="*/ 0 w 5631669"/>
                <a:gd name="connsiteY0" fmla="*/ 447798 h 566949"/>
                <a:gd name="connsiteX1" fmla="*/ 5631669 w 5631669"/>
                <a:gd name="connsiteY1" fmla="*/ 0 h 566949"/>
                <a:gd name="connsiteX0" fmla="*/ 0 w 5631669"/>
                <a:gd name="connsiteY0" fmla="*/ 447798 h 672336"/>
                <a:gd name="connsiteX1" fmla="*/ 5631669 w 5631669"/>
                <a:gd name="connsiteY1" fmla="*/ 0 h 672336"/>
                <a:gd name="connsiteX0" fmla="*/ 0 w 3770417"/>
                <a:gd name="connsiteY0" fmla="*/ 295110 h 544006"/>
                <a:gd name="connsiteX1" fmla="*/ 3770417 w 3770417"/>
                <a:gd name="connsiteY1" fmla="*/ 0 h 544006"/>
                <a:gd name="connsiteX0" fmla="*/ 0 w 3734355"/>
                <a:gd name="connsiteY0" fmla="*/ 106932 h 394021"/>
                <a:gd name="connsiteX1" fmla="*/ 3734355 w 3734355"/>
                <a:gd name="connsiteY1" fmla="*/ 0 h 39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34355" h="394021">
                  <a:moveTo>
                    <a:pt x="0" y="106932"/>
                  </a:moveTo>
                  <a:cubicBezTo>
                    <a:pt x="1214967" y="785748"/>
                    <a:pt x="2269778" y="55080"/>
                    <a:pt x="3734355" y="0"/>
                  </a:cubicBezTo>
                </a:path>
              </a:pathLst>
            </a:custGeom>
            <a:noFill/>
            <a:ln w="63500" cap="rnd">
              <a:solidFill>
                <a:schemeClr val="accent4"/>
              </a:solidFill>
              <a:prstDash val="lgDashDot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519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9"/>
          <p:cNvSpPr txBox="1">
            <a:spLocks noGrp="1"/>
          </p:cNvSpPr>
          <p:nvPr>
            <p:ph type="title"/>
          </p:nvPr>
        </p:nvSpPr>
        <p:spPr>
          <a:xfrm>
            <a:off x="334962" y="365760"/>
            <a:ext cx="11522075" cy="51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Uni </a:t>
            </a:r>
            <a:endParaRPr b="1">
              <a:solidFill>
                <a:srgbClr val="002060"/>
              </a:solidFill>
            </a:endParaRPr>
          </a:p>
        </p:txBody>
      </p:sp>
      <p:cxnSp>
        <p:nvCxnSpPr>
          <p:cNvPr id="595" name="Google Shape;595;p19"/>
          <p:cNvCxnSpPr/>
          <p:nvPr/>
        </p:nvCxnSpPr>
        <p:spPr>
          <a:xfrm>
            <a:off x="5558546" y="6269978"/>
            <a:ext cx="3703899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6" name="Google Shape;596;p19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" name="Google Shape;597;p19"/>
          <p:cNvSpPr txBox="1"/>
          <p:nvPr/>
        </p:nvSpPr>
        <p:spPr>
          <a:xfrm>
            <a:off x="1333948" y="1936376"/>
            <a:ext cx="46795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98" name="Google Shape;59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325" y="1121850"/>
            <a:ext cx="3781200" cy="256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8195" y="1187950"/>
            <a:ext cx="4559832" cy="25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9"/>
          <p:cNvSpPr txBox="1"/>
          <p:nvPr/>
        </p:nvSpPr>
        <p:spPr>
          <a:xfrm>
            <a:off x="1344325" y="3686750"/>
            <a:ext cx="3888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2nd Symposium on NLP for Social Good</a:t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01" name="Google Shape;6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1692" y="4128471"/>
            <a:ext cx="3058408" cy="212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2025" y="3843600"/>
            <a:ext cx="1927373" cy="256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1"/>
          <p:cNvSpPr txBox="1">
            <a:spLocks noGrp="1"/>
          </p:cNvSpPr>
          <p:nvPr>
            <p:ph type="title"/>
          </p:nvPr>
        </p:nvSpPr>
        <p:spPr>
          <a:xfrm>
            <a:off x="334949" y="365750"/>
            <a:ext cx="126024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Out of Uni 1 Nottingham, Royal Hackaway Hackathon</a:t>
            </a:r>
            <a:endParaRPr b="1">
              <a:solidFill>
                <a:srgbClr val="002060"/>
              </a:solidFill>
            </a:endParaRPr>
          </a:p>
        </p:txBody>
      </p:sp>
      <p:cxnSp>
        <p:nvCxnSpPr>
          <p:cNvPr id="609" name="Google Shape;609;p21"/>
          <p:cNvCxnSpPr/>
          <p:nvPr/>
        </p:nvCxnSpPr>
        <p:spPr>
          <a:xfrm>
            <a:off x="5558546" y="6269978"/>
            <a:ext cx="3703899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0" name="Google Shape;610;p21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21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1" name="Google Shape;611;p21"/>
          <p:cNvSpPr txBox="1"/>
          <p:nvPr/>
        </p:nvSpPr>
        <p:spPr>
          <a:xfrm>
            <a:off x="3681438" y="365750"/>
            <a:ext cx="482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21"/>
          <p:cNvGrpSpPr/>
          <p:nvPr/>
        </p:nvGrpSpPr>
        <p:grpSpPr>
          <a:xfrm>
            <a:off x="1447800" y="1554480"/>
            <a:ext cx="9264835" cy="4114801"/>
            <a:chOff x="914400" y="1554480"/>
            <a:chExt cx="9264835" cy="4114801"/>
          </a:xfrm>
        </p:grpSpPr>
        <p:sp>
          <p:nvSpPr>
            <p:cNvPr id="613" name="Google Shape;613;p21"/>
            <p:cNvSpPr txBox="1"/>
            <p:nvPr/>
          </p:nvSpPr>
          <p:spPr>
            <a:xfrm>
              <a:off x="1333948" y="1936376"/>
              <a:ext cx="46795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614" name="Google Shape;614;p21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76600" y="1554480"/>
              <a:ext cx="2103120" cy="41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21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63250" y="1554480"/>
              <a:ext cx="2103120" cy="41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21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076115" y="1554480"/>
              <a:ext cx="2103120" cy="4114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21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14400" y="1554480"/>
              <a:ext cx="2103120" cy="4114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2"/>
          <p:cNvSpPr/>
          <p:nvPr/>
        </p:nvSpPr>
        <p:spPr>
          <a:xfrm>
            <a:off x="15966" y="5148930"/>
            <a:ext cx="12192000" cy="9508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4" name="Google Shape;624;p22"/>
          <p:cNvSpPr/>
          <p:nvPr/>
        </p:nvSpPr>
        <p:spPr>
          <a:xfrm rot="10800000">
            <a:off x="239756" y="0"/>
            <a:ext cx="5427192" cy="5496232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2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110507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02060"/>
                </a:solidFill>
              </a:rPr>
              <a:t>Hackathon : OpenCV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626" name="Google Shape;626;p22"/>
          <p:cNvSpPr/>
          <p:nvPr/>
        </p:nvSpPr>
        <p:spPr>
          <a:xfrm rot="5400000">
            <a:off x="-148195" y="6463700"/>
            <a:ext cx="382634" cy="862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7" name="Google Shape;627;p22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22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" name="Google Shape;628;p22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9" name="Google Shape;629;p22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0" name="Google Shape;630;p22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22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31" name="Google Shape;631;p22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632" name="Google Shape;632;p22"/>
          <p:cNvSpPr/>
          <p:nvPr/>
        </p:nvSpPr>
        <p:spPr>
          <a:xfrm>
            <a:off x="909238" y="2057681"/>
            <a:ext cx="2083448" cy="16115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3" name="Google Shape;633;p22"/>
          <p:cNvSpPr/>
          <p:nvPr/>
        </p:nvSpPr>
        <p:spPr>
          <a:xfrm>
            <a:off x="283888" y="2594475"/>
            <a:ext cx="7590112" cy="148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imgRGB = cv2.cvtColor(img, cv2.COLOR_BGR2RGB)	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轉換影像格式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self.hands.process(imgRGB)	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Mediapipe 手勢追蹤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34" name="Google Shape;634;p22"/>
          <p:cNvCxnSpPr>
            <a:stCxn id="635" idx="4"/>
            <a:endCxn id="636" idx="2"/>
          </p:cNvCxnSpPr>
          <p:nvPr/>
        </p:nvCxnSpPr>
        <p:spPr>
          <a:xfrm>
            <a:off x="6004623" y="4799351"/>
            <a:ext cx="600" cy="243600"/>
          </a:xfrm>
          <a:prstGeom prst="straightConnector1">
            <a:avLst/>
          </a:prstGeom>
          <a:noFill/>
          <a:ln w="190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37" name="Google Shape;637;p22"/>
          <p:cNvGrpSpPr/>
          <p:nvPr/>
        </p:nvGrpSpPr>
        <p:grpSpPr>
          <a:xfrm>
            <a:off x="2994578" y="2123708"/>
            <a:ext cx="8175277" cy="3372524"/>
            <a:chOff x="2296078" y="2123708"/>
            <a:chExt cx="8175277" cy="3372524"/>
          </a:xfrm>
        </p:grpSpPr>
        <p:sp>
          <p:nvSpPr>
            <p:cNvPr id="638" name="Google Shape;638;p22"/>
            <p:cNvSpPr/>
            <p:nvPr/>
          </p:nvSpPr>
          <p:spPr>
            <a:xfrm>
              <a:off x="4403843" y="2123708"/>
              <a:ext cx="906351" cy="90635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39" name="Google Shape;639;p22"/>
            <p:cNvGrpSpPr/>
            <p:nvPr/>
          </p:nvGrpSpPr>
          <p:grpSpPr>
            <a:xfrm>
              <a:off x="2296078" y="2123708"/>
              <a:ext cx="8175277" cy="3372524"/>
              <a:chOff x="2296078" y="2123708"/>
              <a:chExt cx="8175277" cy="3372524"/>
            </a:xfrm>
          </p:grpSpPr>
          <p:cxnSp>
            <p:nvCxnSpPr>
              <p:cNvPr id="640" name="Google Shape;640;p22"/>
              <p:cNvCxnSpPr/>
              <p:nvPr/>
            </p:nvCxnSpPr>
            <p:spPr>
              <a:xfrm>
                <a:off x="2296078" y="2123708"/>
                <a:ext cx="256094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36" name="Google Shape;636;p22"/>
              <p:cNvSpPr/>
              <p:nvPr/>
            </p:nvSpPr>
            <p:spPr>
              <a:xfrm rot="10800000">
                <a:off x="5306867" y="4589881"/>
                <a:ext cx="906351" cy="906351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1905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41" name="Google Shape;641;p22"/>
              <p:cNvCxnSpPr/>
              <p:nvPr/>
            </p:nvCxnSpPr>
            <p:spPr>
              <a:xfrm>
                <a:off x="5759450" y="5496232"/>
                <a:ext cx="4711905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2" name="Google Shape;642;p22"/>
              <p:cNvCxnSpPr>
                <a:stCxn id="643" idx="4"/>
                <a:endCxn id="644" idx="0"/>
              </p:cNvCxnSpPr>
              <p:nvPr/>
            </p:nvCxnSpPr>
            <p:spPr>
              <a:xfrm>
                <a:off x="5306123" y="2676592"/>
                <a:ext cx="0" cy="6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5" name="Google Shape;645;p22"/>
              <p:cNvCxnSpPr>
                <a:stCxn id="644" idx="4"/>
                <a:endCxn id="635" idx="0"/>
              </p:cNvCxnSpPr>
              <p:nvPr/>
            </p:nvCxnSpPr>
            <p:spPr>
              <a:xfrm>
                <a:off x="5306123" y="3737971"/>
                <a:ext cx="0" cy="63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43" name="Google Shape;643;p22"/>
              <p:cNvSpPr/>
              <p:nvPr/>
            </p:nvSpPr>
            <p:spPr>
              <a:xfrm>
                <a:off x="5095358" y="2255063"/>
                <a:ext cx="421529" cy="42152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5095358" y="3316442"/>
                <a:ext cx="421529" cy="42152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5095358" y="4377822"/>
                <a:ext cx="421529" cy="421529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rgbClr val="00206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46" name="Google Shape;646;p22"/>
          <p:cNvGrpSpPr/>
          <p:nvPr/>
        </p:nvGrpSpPr>
        <p:grpSpPr>
          <a:xfrm>
            <a:off x="6460694" y="2275122"/>
            <a:ext cx="5782106" cy="2993621"/>
            <a:chOff x="5876494" y="2275122"/>
            <a:chExt cx="5782106" cy="2993621"/>
          </a:xfrm>
        </p:grpSpPr>
        <p:grpSp>
          <p:nvGrpSpPr>
            <p:cNvPr id="647" name="Google Shape;647;p22"/>
            <p:cNvGrpSpPr/>
            <p:nvPr/>
          </p:nvGrpSpPr>
          <p:grpSpPr>
            <a:xfrm>
              <a:off x="5876494" y="2275122"/>
              <a:ext cx="5782106" cy="845513"/>
              <a:chOff x="5876494" y="2408853"/>
              <a:chExt cx="4526517" cy="845513"/>
            </a:xfrm>
          </p:grpSpPr>
          <p:sp>
            <p:nvSpPr>
              <p:cNvPr id="648" name="Google Shape;648;p22"/>
              <p:cNvSpPr/>
              <p:nvPr/>
            </p:nvSpPr>
            <p:spPr>
              <a:xfrm>
                <a:off x="5883884" y="2408853"/>
                <a:ext cx="451912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2060"/>
                  </a:buClr>
                  <a:buSzPts val="1600"/>
                  <a:buFont typeface="Quattrocento Sans"/>
                  <a:buNone/>
                </a:pPr>
                <a:r>
                  <a:rPr lang="en-US" sz="1600" b="1" i="0" u="none" strike="noStrike" cap="none">
                    <a:solidFill>
                      <a:srgbClr val="00206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cv2.circle(img, (cx, cy), 5, (255, 0, 255), cv2.FILLED)	</a:t>
                </a:r>
                <a:endParaRPr/>
              </a:p>
            </p:txBody>
          </p:sp>
          <p:sp>
            <p:nvSpPr>
              <p:cNvPr id="649" name="Google Shape;649;p22"/>
              <p:cNvSpPr/>
              <p:nvPr/>
            </p:nvSpPr>
            <p:spPr>
              <a:xfrm>
                <a:off x="5876494" y="2731146"/>
                <a:ext cx="230328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在手指特徵點畫圓</a:t>
                </a:r>
                <a:endParaRPr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50" name="Google Shape;650;p22"/>
            <p:cNvGrpSpPr/>
            <p:nvPr/>
          </p:nvGrpSpPr>
          <p:grpSpPr>
            <a:xfrm>
              <a:off x="5876496" y="3318595"/>
              <a:ext cx="3696181" cy="876094"/>
              <a:chOff x="5876494" y="3408450"/>
              <a:chExt cx="2647570" cy="876094"/>
            </a:xfrm>
          </p:grpSpPr>
          <p:sp>
            <p:nvSpPr>
              <p:cNvPr id="651" name="Google Shape;651;p22"/>
              <p:cNvSpPr/>
              <p:nvPr/>
            </p:nvSpPr>
            <p:spPr>
              <a:xfrm>
                <a:off x="5881645" y="3408450"/>
                <a:ext cx="26424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2060"/>
                  </a:buClr>
                  <a:buSzPts val="1600"/>
                  <a:buFont typeface="Quattrocento Sans"/>
                  <a:buNone/>
                </a:pPr>
                <a:r>
                  <a:rPr lang="en-US" sz="1600" b="1" i="0" u="none" strike="noStrike" cap="none">
                    <a:solidFill>
                      <a:srgbClr val="00206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detector.fingersUp()	</a:t>
                </a:r>
                <a:endParaRPr/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5876494" y="3761324"/>
                <a:ext cx="230328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計算張開的手指數量</a:t>
                </a:r>
                <a:endParaRPr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53" name="Google Shape;653;p22"/>
            <p:cNvGrpSpPr/>
            <p:nvPr/>
          </p:nvGrpSpPr>
          <p:grpSpPr>
            <a:xfrm>
              <a:off x="5876494" y="4397417"/>
              <a:ext cx="5570539" cy="871326"/>
              <a:chOff x="5876494" y="4442344"/>
              <a:chExt cx="2645835" cy="871326"/>
            </a:xfrm>
          </p:grpSpPr>
          <p:sp>
            <p:nvSpPr>
              <p:cNvPr id="654" name="Google Shape;654;p22"/>
              <p:cNvSpPr/>
              <p:nvPr/>
            </p:nvSpPr>
            <p:spPr>
              <a:xfrm>
                <a:off x="5879910" y="4442344"/>
                <a:ext cx="264241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2060"/>
                  </a:buClr>
                  <a:buSzPts val="1600"/>
                  <a:buFont typeface="Quattrocento Sans"/>
                  <a:buNone/>
                </a:pPr>
                <a:r>
                  <a:rPr lang="en-US" sz="1600" b="1" i="0" u="none" strike="noStrike" cap="none">
                    <a:solidFill>
                      <a:srgbClr val="00206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paddle1.centery = np.interp(y, (0, hCam), (0, hCam))	</a:t>
                </a:r>
                <a:endParaRPr/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5876494" y="4790450"/>
                <a:ext cx="230328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根據手勢改變物件位置</a:t>
                </a:r>
                <a:endParaRPr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pic>
        <p:nvPicPr>
          <p:cNvPr id="656" name="Google Shape;6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525" y="188919"/>
            <a:ext cx="3696875" cy="207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0"/>
          <p:cNvSpPr txBox="1">
            <a:spLocks noGrp="1"/>
          </p:cNvSpPr>
          <p:nvPr>
            <p:ph type="title"/>
          </p:nvPr>
        </p:nvSpPr>
        <p:spPr>
          <a:xfrm>
            <a:off x="334962" y="365760"/>
            <a:ext cx="11522075" cy="519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 u="sng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 of Uni 2</a:t>
            </a:r>
            <a:endParaRPr b="1">
              <a:solidFill>
                <a:srgbClr val="002060"/>
              </a:solidFill>
            </a:endParaRPr>
          </a:p>
        </p:txBody>
      </p:sp>
      <p:pic>
        <p:nvPicPr>
          <p:cNvPr id="663" name="Google Shape;663;p20" descr="A picture containing green, snak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5246" t="18014" r="44240" b="2806"/>
          <a:stretch/>
        </p:blipFill>
        <p:spPr>
          <a:xfrm>
            <a:off x="11244833" y="0"/>
            <a:ext cx="947167" cy="2457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" name="Google Shape;664;p20"/>
          <p:cNvCxnSpPr/>
          <p:nvPr/>
        </p:nvCxnSpPr>
        <p:spPr>
          <a:xfrm>
            <a:off x="5558546" y="6269978"/>
            <a:ext cx="3703899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5" name="Google Shape;665;p20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23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6" name="Google Shape;666;p20"/>
          <p:cNvSpPr txBox="1"/>
          <p:nvPr/>
        </p:nvSpPr>
        <p:spPr>
          <a:xfrm>
            <a:off x="1333948" y="1936376"/>
            <a:ext cx="46795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67" name="Google Shape;667;p20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226" y="1071863"/>
            <a:ext cx="4455335" cy="535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5295" y="2010652"/>
            <a:ext cx="5192802" cy="38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20"/>
          <p:cNvSpPr txBox="1"/>
          <p:nvPr/>
        </p:nvSpPr>
        <p:spPr>
          <a:xfrm>
            <a:off x="6865600" y="1735550"/>
            <a:ext cx="42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Apidays London 2024 Highlights</a:t>
            </a:r>
            <a:endParaRPr sz="1950" b="1"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DCC9FED-384B-44E1-8E39-57CF9CE47B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DCC9FED-384B-44E1-8E39-57CF9CE47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EB65F9CB-3B10-480E-BB26-BDF88A0C14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8CD18-9FA4-46FE-9375-1CDF34CD10F1}"/>
              </a:ext>
            </a:extLst>
          </p:cNvPr>
          <p:cNvSpPr txBox="1"/>
          <p:nvPr/>
        </p:nvSpPr>
        <p:spPr>
          <a:xfrm>
            <a:off x="1131329" y="2949642"/>
            <a:ext cx="4103688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zh-TW" altLang="en-US" sz="8000" b="1" dirty="0">
                <a:solidFill>
                  <a:schemeClr val="accent4">
                    <a:lumMod val="50000"/>
                  </a:schemeClr>
                </a:solidFill>
              </a:rPr>
              <a:t>感謝大家</a:t>
            </a:r>
            <a:endParaRPr lang="id-ID" sz="8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92" name="Group 182">
            <a:extLst>
              <a:ext uri="{FF2B5EF4-FFF2-40B4-BE49-F238E27FC236}">
                <a16:creationId xmlns:a16="http://schemas.microsoft.com/office/drawing/2014/main" id="{081F3253-9B80-4873-B439-BC4D09E9F83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54984" y="669926"/>
            <a:ext cx="5129212" cy="5484813"/>
            <a:chOff x="4133" y="422"/>
            <a:chExt cx="3231" cy="3455"/>
          </a:xfrm>
        </p:grpSpPr>
        <p:sp>
          <p:nvSpPr>
            <p:cNvPr id="194" name="Freeform 183">
              <a:extLst>
                <a:ext uri="{FF2B5EF4-FFF2-40B4-BE49-F238E27FC236}">
                  <a16:creationId xmlns:a16="http://schemas.microsoft.com/office/drawing/2014/main" id="{94AE93E0-2A09-4DFE-B1E9-91A4CD876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" y="426"/>
              <a:ext cx="1038" cy="376"/>
            </a:xfrm>
            <a:custGeom>
              <a:avLst/>
              <a:gdLst>
                <a:gd name="T0" fmla="*/ 70 w 437"/>
                <a:gd name="T1" fmla="*/ 124 h 158"/>
                <a:gd name="T2" fmla="*/ 106 w 437"/>
                <a:gd name="T3" fmla="*/ 142 h 158"/>
                <a:gd name="T4" fmla="*/ 183 w 437"/>
                <a:gd name="T5" fmla="*/ 142 h 158"/>
                <a:gd name="T6" fmla="*/ 280 w 437"/>
                <a:gd name="T7" fmla="*/ 124 h 158"/>
                <a:gd name="T8" fmla="*/ 355 w 437"/>
                <a:gd name="T9" fmla="*/ 92 h 158"/>
                <a:gd name="T10" fmla="*/ 214 w 437"/>
                <a:gd name="T11" fmla="*/ 67 h 158"/>
                <a:gd name="T12" fmla="*/ 76 w 437"/>
                <a:gd name="T13" fmla="*/ 45 h 158"/>
                <a:gd name="T14" fmla="*/ 0 w 437"/>
                <a:gd name="T15" fmla="*/ 97 h 158"/>
                <a:gd name="T16" fmla="*/ 70 w 437"/>
                <a:gd name="T17" fmla="*/ 12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158">
                  <a:moveTo>
                    <a:pt x="70" y="124"/>
                  </a:moveTo>
                  <a:cubicBezTo>
                    <a:pt x="70" y="124"/>
                    <a:pt x="92" y="127"/>
                    <a:pt x="106" y="142"/>
                  </a:cubicBezTo>
                  <a:cubicBezTo>
                    <a:pt x="121" y="158"/>
                    <a:pt x="155" y="132"/>
                    <a:pt x="183" y="142"/>
                  </a:cubicBezTo>
                  <a:cubicBezTo>
                    <a:pt x="212" y="153"/>
                    <a:pt x="198" y="122"/>
                    <a:pt x="280" y="124"/>
                  </a:cubicBezTo>
                  <a:cubicBezTo>
                    <a:pt x="363" y="126"/>
                    <a:pt x="437" y="102"/>
                    <a:pt x="355" y="92"/>
                  </a:cubicBezTo>
                  <a:cubicBezTo>
                    <a:pt x="274" y="82"/>
                    <a:pt x="256" y="52"/>
                    <a:pt x="214" y="67"/>
                  </a:cubicBezTo>
                  <a:cubicBezTo>
                    <a:pt x="173" y="82"/>
                    <a:pt x="150" y="0"/>
                    <a:pt x="76" y="45"/>
                  </a:cubicBezTo>
                  <a:cubicBezTo>
                    <a:pt x="16" y="82"/>
                    <a:pt x="0" y="67"/>
                    <a:pt x="0" y="97"/>
                  </a:cubicBezTo>
                  <a:cubicBezTo>
                    <a:pt x="0" y="119"/>
                    <a:pt x="43" y="131"/>
                    <a:pt x="70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Oval 184">
              <a:extLst>
                <a:ext uri="{FF2B5EF4-FFF2-40B4-BE49-F238E27FC236}">
                  <a16:creationId xmlns:a16="http://schemas.microsoft.com/office/drawing/2014/main" id="{9D41251B-C14B-45BA-9203-A2C48345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963"/>
              <a:ext cx="2397" cy="2394"/>
            </a:xfrm>
            <a:prstGeom prst="ellipse">
              <a:avLst/>
            </a:prstGeom>
            <a:solidFill>
              <a:srgbClr val="007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85">
              <a:extLst>
                <a:ext uri="{FF2B5EF4-FFF2-40B4-BE49-F238E27FC236}">
                  <a16:creationId xmlns:a16="http://schemas.microsoft.com/office/drawing/2014/main" id="{2B2AEF58-B08E-4023-B641-141EF5691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" y="968"/>
              <a:ext cx="1709" cy="2348"/>
            </a:xfrm>
            <a:custGeom>
              <a:avLst/>
              <a:gdLst>
                <a:gd name="T0" fmla="*/ 377 w 719"/>
                <a:gd name="T1" fmla="*/ 959 h 989"/>
                <a:gd name="T2" fmla="*/ 399 w 719"/>
                <a:gd name="T3" fmla="*/ 916 h 989"/>
                <a:gd name="T4" fmla="*/ 436 w 719"/>
                <a:gd name="T5" fmla="*/ 902 h 989"/>
                <a:gd name="T6" fmla="*/ 526 w 719"/>
                <a:gd name="T7" fmla="*/ 837 h 989"/>
                <a:gd name="T8" fmla="*/ 668 w 719"/>
                <a:gd name="T9" fmla="*/ 697 h 989"/>
                <a:gd name="T10" fmla="*/ 581 w 719"/>
                <a:gd name="T11" fmla="*/ 555 h 989"/>
                <a:gd name="T12" fmla="*/ 415 w 719"/>
                <a:gd name="T13" fmla="*/ 441 h 989"/>
                <a:gd name="T14" fmla="*/ 336 w 719"/>
                <a:gd name="T15" fmla="*/ 444 h 989"/>
                <a:gd name="T16" fmla="*/ 317 w 719"/>
                <a:gd name="T17" fmla="*/ 420 h 989"/>
                <a:gd name="T18" fmla="*/ 226 w 719"/>
                <a:gd name="T19" fmla="*/ 446 h 989"/>
                <a:gd name="T20" fmla="*/ 164 w 719"/>
                <a:gd name="T21" fmla="*/ 354 h 989"/>
                <a:gd name="T22" fmla="*/ 142 w 719"/>
                <a:gd name="T23" fmla="*/ 342 h 989"/>
                <a:gd name="T24" fmla="*/ 96 w 719"/>
                <a:gd name="T25" fmla="*/ 322 h 989"/>
                <a:gd name="T26" fmla="*/ 136 w 719"/>
                <a:gd name="T27" fmla="*/ 247 h 989"/>
                <a:gd name="T28" fmla="*/ 219 w 719"/>
                <a:gd name="T29" fmla="*/ 241 h 989"/>
                <a:gd name="T30" fmla="*/ 244 w 719"/>
                <a:gd name="T31" fmla="*/ 279 h 989"/>
                <a:gd name="T32" fmla="*/ 292 w 719"/>
                <a:gd name="T33" fmla="*/ 198 h 989"/>
                <a:gd name="T34" fmla="*/ 321 w 719"/>
                <a:gd name="T35" fmla="*/ 158 h 989"/>
                <a:gd name="T36" fmla="*/ 373 w 719"/>
                <a:gd name="T37" fmla="*/ 129 h 989"/>
                <a:gd name="T38" fmla="*/ 419 w 719"/>
                <a:gd name="T39" fmla="*/ 121 h 989"/>
                <a:gd name="T40" fmla="*/ 372 w 719"/>
                <a:gd name="T41" fmla="*/ 101 h 989"/>
                <a:gd name="T42" fmla="*/ 429 w 719"/>
                <a:gd name="T43" fmla="*/ 79 h 989"/>
                <a:gd name="T44" fmla="*/ 415 w 719"/>
                <a:gd name="T45" fmla="*/ 48 h 989"/>
                <a:gd name="T46" fmla="*/ 374 w 719"/>
                <a:gd name="T47" fmla="*/ 40 h 989"/>
                <a:gd name="T48" fmla="*/ 328 w 719"/>
                <a:gd name="T49" fmla="*/ 29 h 989"/>
                <a:gd name="T50" fmla="*/ 313 w 719"/>
                <a:gd name="T51" fmla="*/ 60 h 989"/>
                <a:gd name="T52" fmla="*/ 286 w 719"/>
                <a:gd name="T53" fmla="*/ 58 h 989"/>
                <a:gd name="T54" fmla="*/ 239 w 719"/>
                <a:gd name="T55" fmla="*/ 47 h 989"/>
                <a:gd name="T56" fmla="*/ 299 w 719"/>
                <a:gd name="T57" fmla="*/ 13 h 989"/>
                <a:gd name="T58" fmla="*/ 290 w 719"/>
                <a:gd name="T59" fmla="*/ 5 h 989"/>
                <a:gd name="T60" fmla="*/ 258 w 719"/>
                <a:gd name="T61" fmla="*/ 3 h 989"/>
                <a:gd name="T62" fmla="*/ 112 w 719"/>
                <a:gd name="T63" fmla="*/ 61 h 989"/>
                <a:gd name="T64" fmla="*/ 31 w 719"/>
                <a:gd name="T65" fmla="*/ 156 h 989"/>
                <a:gd name="T66" fmla="*/ 10 w 719"/>
                <a:gd name="T67" fmla="*/ 257 h 989"/>
                <a:gd name="T68" fmla="*/ 16 w 719"/>
                <a:gd name="T69" fmla="*/ 317 h 989"/>
                <a:gd name="T70" fmla="*/ 22 w 719"/>
                <a:gd name="T71" fmla="*/ 241 h 989"/>
                <a:gd name="T72" fmla="*/ 37 w 719"/>
                <a:gd name="T73" fmla="*/ 349 h 989"/>
                <a:gd name="T74" fmla="*/ 100 w 719"/>
                <a:gd name="T75" fmla="*/ 376 h 989"/>
                <a:gd name="T76" fmla="*/ 157 w 719"/>
                <a:gd name="T77" fmla="*/ 403 h 989"/>
                <a:gd name="T78" fmla="*/ 185 w 719"/>
                <a:gd name="T79" fmla="*/ 437 h 989"/>
                <a:gd name="T80" fmla="*/ 232 w 719"/>
                <a:gd name="T81" fmla="*/ 470 h 989"/>
                <a:gd name="T82" fmla="*/ 256 w 719"/>
                <a:gd name="T83" fmla="*/ 461 h 989"/>
                <a:gd name="T84" fmla="*/ 247 w 719"/>
                <a:gd name="T85" fmla="*/ 532 h 989"/>
                <a:gd name="T86" fmla="*/ 232 w 719"/>
                <a:gd name="T87" fmla="*/ 570 h 989"/>
                <a:gd name="T88" fmla="*/ 251 w 719"/>
                <a:gd name="T89" fmla="*/ 636 h 989"/>
                <a:gd name="T90" fmla="*/ 310 w 719"/>
                <a:gd name="T91" fmla="*/ 704 h 989"/>
                <a:gd name="T92" fmla="*/ 334 w 719"/>
                <a:gd name="T93" fmla="*/ 773 h 989"/>
                <a:gd name="T94" fmla="*/ 323 w 719"/>
                <a:gd name="T95" fmla="*/ 912 h 989"/>
                <a:gd name="T96" fmla="*/ 328 w 719"/>
                <a:gd name="T97" fmla="*/ 928 h 989"/>
                <a:gd name="T98" fmla="*/ 319 w 719"/>
                <a:gd name="T99" fmla="*/ 959 h 989"/>
                <a:gd name="T100" fmla="*/ 349 w 719"/>
                <a:gd name="T101" fmla="*/ 982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989">
                  <a:moveTo>
                    <a:pt x="379" y="989"/>
                  </a:moveTo>
                  <a:cubicBezTo>
                    <a:pt x="385" y="989"/>
                    <a:pt x="383" y="984"/>
                    <a:pt x="374" y="979"/>
                  </a:cubicBezTo>
                  <a:cubicBezTo>
                    <a:pt x="365" y="974"/>
                    <a:pt x="370" y="964"/>
                    <a:pt x="377" y="959"/>
                  </a:cubicBezTo>
                  <a:cubicBezTo>
                    <a:pt x="384" y="953"/>
                    <a:pt x="382" y="946"/>
                    <a:pt x="377" y="946"/>
                  </a:cubicBezTo>
                  <a:cubicBezTo>
                    <a:pt x="373" y="946"/>
                    <a:pt x="381" y="934"/>
                    <a:pt x="387" y="936"/>
                  </a:cubicBezTo>
                  <a:cubicBezTo>
                    <a:pt x="392" y="938"/>
                    <a:pt x="398" y="922"/>
                    <a:pt x="399" y="916"/>
                  </a:cubicBezTo>
                  <a:cubicBezTo>
                    <a:pt x="399" y="910"/>
                    <a:pt x="402" y="905"/>
                    <a:pt x="406" y="905"/>
                  </a:cubicBezTo>
                  <a:cubicBezTo>
                    <a:pt x="410" y="904"/>
                    <a:pt x="416" y="900"/>
                    <a:pt x="417" y="896"/>
                  </a:cubicBezTo>
                  <a:cubicBezTo>
                    <a:pt x="417" y="892"/>
                    <a:pt x="427" y="896"/>
                    <a:pt x="436" y="902"/>
                  </a:cubicBezTo>
                  <a:cubicBezTo>
                    <a:pt x="445" y="909"/>
                    <a:pt x="465" y="883"/>
                    <a:pt x="465" y="875"/>
                  </a:cubicBezTo>
                  <a:cubicBezTo>
                    <a:pt x="465" y="868"/>
                    <a:pt x="471" y="864"/>
                    <a:pt x="478" y="863"/>
                  </a:cubicBezTo>
                  <a:cubicBezTo>
                    <a:pt x="485" y="861"/>
                    <a:pt x="515" y="843"/>
                    <a:pt x="526" y="837"/>
                  </a:cubicBezTo>
                  <a:cubicBezTo>
                    <a:pt x="538" y="831"/>
                    <a:pt x="551" y="811"/>
                    <a:pt x="553" y="802"/>
                  </a:cubicBezTo>
                  <a:cubicBezTo>
                    <a:pt x="555" y="794"/>
                    <a:pt x="594" y="774"/>
                    <a:pt x="611" y="771"/>
                  </a:cubicBezTo>
                  <a:cubicBezTo>
                    <a:pt x="628" y="767"/>
                    <a:pt x="663" y="715"/>
                    <a:pt x="668" y="697"/>
                  </a:cubicBezTo>
                  <a:cubicBezTo>
                    <a:pt x="674" y="680"/>
                    <a:pt x="701" y="633"/>
                    <a:pt x="710" y="619"/>
                  </a:cubicBezTo>
                  <a:cubicBezTo>
                    <a:pt x="719" y="605"/>
                    <a:pt x="676" y="579"/>
                    <a:pt x="649" y="573"/>
                  </a:cubicBezTo>
                  <a:cubicBezTo>
                    <a:pt x="622" y="568"/>
                    <a:pt x="588" y="557"/>
                    <a:pt x="581" y="555"/>
                  </a:cubicBezTo>
                  <a:cubicBezTo>
                    <a:pt x="574" y="553"/>
                    <a:pt x="552" y="519"/>
                    <a:pt x="546" y="504"/>
                  </a:cubicBezTo>
                  <a:cubicBezTo>
                    <a:pt x="541" y="488"/>
                    <a:pt x="479" y="473"/>
                    <a:pt x="466" y="465"/>
                  </a:cubicBezTo>
                  <a:cubicBezTo>
                    <a:pt x="453" y="457"/>
                    <a:pt x="422" y="442"/>
                    <a:pt x="415" y="441"/>
                  </a:cubicBezTo>
                  <a:cubicBezTo>
                    <a:pt x="407" y="439"/>
                    <a:pt x="381" y="436"/>
                    <a:pt x="374" y="432"/>
                  </a:cubicBezTo>
                  <a:cubicBezTo>
                    <a:pt x="366" y="428"/>
                    <a:pt x="345" y="426"/>
                    <a:pt x="340" y="429"/>
                  </a:cubicBezTo>
                  <a:cubicBezTo>
                    <a:pt x="334" y="432"/>
                    <a:pt x="333" y="440"/>
                    <a:pt x="336" y="444"/>
                  </a:cubicBezTo>
                  <a:cubicBezTo>
                    <a:pt x="339" y="448"/>
                    <a:pt x="332" y="449"/>
                    <a:pt x="332" y="443"/>
                  </a:cubicBezTo>
                  <a:cubicBezTo>
                    <a:pt x="331" y="437"/>
                    <a:pt x="324" y="423"/>
                    <a:pt x="329" y="417"/>
                  </a:cubicBezTo>
                  <a:cubicBezTo>
                    <a:pt x="333" y="411"/>
                    <a:pt x="319" y="415"/>
                    <a:pt x="317" y="420"/>
                  </a:cubicBezTo>
                  <a:cubicBezTo>
                    <a:pt x="314" y="424"/>
                    <a:pt x="297" y="437"/>
                    <a:pt x="293" y="446"/>
                  </a:cubicBezTo>
                  <a:cubicBezTo>
                    <a:pt x="288" y="455"/>
                    <a:pt x="272" y="456"/>
                    <a:pt x="268" y="449"/>
                  </a:cubicBezTo>
                  <a:cubicBezTo>
                    <a:pt x="263" y="442"/>
                    <a:pt x="238" y="442"/>
                    <a:pt x="226" y="446"/>
                  </a:cubicBezTo>
                  <a:cubicBezTo>
                    <a:pt x="215" y="450"/>
                    <a:pt x="202" y="408"/>
                    <a:pt x="204" y="397"/>
                  </a:cubicBezTo>
                  <a:cubicBezTo>
                    <a:pt x="207" y="386"/>
                    <a:pt x="178" y="380"/>
                    <a:pt x="168" y="380"/>
                  </a:cubicBezTo>
                  <a:cubicBezTo>
                    <a:pt x="157" y="380"/>
                    <a:pt x="163" y="365"/>
                    <a:pt x="164" y="354"/>
                  </a:cubicBezTo>
                  <a:cubicBezTo>
                    <a:pt x="164" y="343"/>
                    <a:pt x="179" y="328"/>
                    <a:pt x="178" y="325"/>
                  </a:cubicBezTo>
                  <a:cubicBezTo>
                    <a:pt x="177" y="322"/>
                    <a:pt x="162" y="324"/>
                    <a:pt x="158" y="327"/>
                  </a:cubicBezTo>
                  <a:cubicBezTo>
                    <a:pt x="153" y="330"/>
                    <a:pt x="144" y="338"/>
                    <a:pt x="142" y="342"/>
                  </a:cubicBezTo>
                  <a:cubicBezTo>
                    <a:pt x="140" y="345"/>
                    <a:pt x="131" y="350"/>
                    <a:pt x="125" y="352"/>
                  </a:cubicBezTo>
                  <a:cubicBezTo>
                    <a:pt x="118" y="355"/>
                    <a:pt x="113" y="355"/>
                    <a:pt x="111" y="355"/>
                  </a:cubicBezTo>
                  <a:cubicBezTo>
                    <a:pt x="110" y="355"/>
                    <a:pt x="98" y="331"/>
                    <a:pt x="96" y="322"/>
                  </a:cubicBezTo>
                  <a:cubicBezTo>
                    <a:pt x="94" y="314"/>
                    <a:pt x="98" y="293"/>
                    <a:pt x="102" y="284"/>
                  </a:cubicBezTo>
                  <a:cubicBezTo>
                    <a:pt x="106" y="276"/>
                    <a:pt x="114" y="258"/>
                    <a:pt x="117" y="257"/>
                  </a:cubicBezTo>
                  <a:cubicBezTo>
                    <a:pt x="119" y="257"/>
                    <a:pt x="133" y="248"/>
                    <a:pt x="136" y="247"/>
                  </a:cubicBezTo>
                  <a:cubicBezTo>
                    <a:pt x="139" y="245"/>
                    <a:pt x="154" y="246"/>
                    <a:pt x="156" y="242"/>
                  </a:cubicBezTo>
                  <a:cubicBezTo>
                    <a:pt x="159" y="238"/>
                    <a:pt x="186" y="240"/>
                    <a:pt x="193" y="241"/>
                  </a:cubicBezTo>
                  <a:cubicBezTo>
                    <a:pt x="200" y="242"/>
                    <a:pt x="215" y="242"/>
                    <a:pt x="219" y="241"/>
                  </a:cubicBezTo>
                  <a:cubicBezTo>
                    <a:pt x="223" y="241"/>
                    <a:pt x="227" y="248"/>
                    <a:pt x="225" y="250"/>
                  </a:cubicBezTo>
                  <a:cubicBezTo>
                    <a:pt x="223" y="252"/>
                    <a:pt x="233" y="268"/>
                    <a:pt x="232" y="272"/>
                  </a:cubicBezTo>
                  <a:cubicBezTo>
                    <a:pt x="232" y="275"/>
                    <a:pt x="240" y="280"/>
                    <a:pt x="244" y="279"/>
                  </a:cubicBezTo>
                  <a:cubicBezTo>
                    <a:pt x="248" y="278"/>
                    <a:pt x="250" y="257"/>
                    <a:pt x="248" y="248"/>
                  </a:cubicBezTo>
                  <a:cubicBezTo>
                    <a:pt x="246" y="238"/>
                    <a:pt x="250" y="226"/>
                    <a:pt x="253" y="218"/>
                  </a:cubicBezTo>
                  <a:cubicBezTo>
                    <a:pt x="256" y="210"/>
                    <a:pt x="285" y="203"/>
                    <a:pt x="292" y="198"/>
                  </a:cubicBezTo>
                  <a:cubicBezTo>
                    <a:pt x="299" y="194"/>
                    <a:pt x="303" y="184"/>
                    <a:pt x="302" y="181"/>
                  </a:cubicBezTo>
                  <a:cubicBezTo>
                    <a:pt x="300" y="179"/>
                    <a:pt x="306" y="171"/>
                    <a:pt x="307" y="173"/>
                  </a:cubicBezTo>
                  <a:cubicBezTo>
                    <a:pt x="308" y="176"/>
                    <a:pt x="317" y="162"/>
                    <a:pt x="321" y="158"/>
                  </a:cubicBezTo>
                  <a:cubicBezTo>
                    <a:pt x="326" y="155"/>
                    <a:pt x="334" y="152"/>
                    <a:pt x="340" y="155"/>
                  </a:cubicBezTo>
                  <a:cubicBezTo>
                    <a:pt x="345" y="157"/>
                    <a:pt x="353" y="149"/>
                    <a:pt x="351" y="145"/>
                  </a:cubicBezTo>
                  <a:cubicBezTo>
                    <a:pt x="349" y="141"/>
                    <a:pt x="369" y="132"/>
                    <a:pt x="373" y="129"/>
                  </a:cubicBezTo>
                  <a:cubicBezTo>
                    <a:pt x="378" y="127"/>
                    <a:pt x="394" y="128"/>
                    <a:pt x="393" y="129"/>
                  </a:cubicBezTo>
                  <a:cubicBezTo>
                    <a:pt x="391" y="129"/>
                    <a:pt x="394" y="134"/>
                    <a:pt x="400" y="131"/>
                  </a:cubicBezTo>
                  <a:cubicBezTo>
                    <a:pt x="406" y="128"/>
                    <a:pt x="419" y="123"/>
                    <a:pt x="419" y="121"/>
                  </a:cubicBezTo>
                  <a:cubicBezTo>
                    <a:pt x="420" y="120"/>
                    <a:pt x="408" y="115"/>
                    <a:pt x="399" y="113"/>
                  </a:cubicBezTo>
                  <a:cubicBezTo>
                    <a:pt x="389" y="110"/>
                    <a:pt x="397" y="98"/>
                    <a:pt x="400" y="96"/>
                  </a:cubicBezTo>
                  <a:cubicBezTo>
                    <a:pt x="403" y="93"/>
                    <a:pt x="382" y="98"/>
                    <a:pt x="372" y="101"/>
                  </a:cubicBezTo>
                  <a:cubicBezTo>
                    <a:pt x="362" y="105"/>
                    <a:pt x="370" y="95"/>
                    <a:pt x="375" y="92"/>
                  </a:cubicBezTo>
                  <a:cubicBezTo>
                    <a:pt x="381" y="89"/>
                    <a:pt x="399" y="87"/>
                    <a:pt x="407" y="88"/>
                  </a:cubicBezTo>
                  <a:cubicBezTo>
                    <a:pt x="416" y="89"/>
                    <a:pt x="426" y="82"/>
                    <a:pt x="429" y="79"/>
                  </a:cubicBezTo>
                  <a:cubicBezTo>
                    <a:pt x="432" y="75"/>
                    <a:pt x="451" y="72"/>
                    <a:pt x="452" y="69"/>
                  </a:cubicBezTo>
                  <a:cubicBezTo>
                    <a:pt x="454" y="66"/>
                    <a:pt x="439" y="61"/>
                    <a:pt x="431" y="58"/>
                  </a:cubicBezTo>
                  <a:cubicBezTo>
                    <a:pt x="424" y="56"/>
                    <a:pt x="417" y="52"/>
                    <a:pt x="415" y="48"/>
                  </a:cubicBezTo>
                  <a:cubicBezTo>
                    <a:pt x="413" y="44"/>
                    <a:pt x="407" y="36"/>
                    <a:pt x="404" y="36"/>
                  </a:cubicBezTo>
                  <a:cubicBezTo>
                    <a:pt x="401" y="36"/>
                    <a:pt x="392" y="40"/>
                    <a:pt x="389" y="43"/>
                  </a:cubicBezTo>
                  <a:cubicBezTo>
                    <a:pt x="385" y="46"/>
                    <a:pt x="378" y="43"/>
                    <a:pt x="374" y="40"/>
                  </a:cubicBezTo>
                  <a:cubicBezTo>
                    <a:pt x="371" y="38"/>
                    <a:pt x="369" y="31"/>
                    <a:pt x="368" y="31"/>
                  </a:cubicBezTo>
                  <a:cubicBezTo>
                    <a:pt x="367" y="30"/>
                    <a:pt x="350" y="25"/>
                    <a:pt x="345" y="23"/>
                  </a:cubicBezTo>
                  <a:cubicBezTo>
                    <a:pt x="341" y="21"/>
                    <a:pt x="331" y="26"/>
                    <a:pt x="328" y="29"/>
                  </a:cubicBezTo>
                  <a:cubicBezTo>
                    <a:pt x="325" y="32"/>
                    <a:pt x="322" y="35"/>
                    <a:pt x="322" y="37"/>
                  </a:cubicBezTo>
                  <a:cubicBezTo>
                    <a:pt x="321" y="38"/>
                    <a:pt x="328" y="47"/>
                    <a:pt x="328" y="50"/>
                  </a:cubicBezTo>
                  <a:cubicBezTo>
                    <a:pt x="327" y="53"/>
                    <a:pt x="318" y="58"/>
                    <a:pt x="313" y="60"/>
                  </a:cubicBezTo>
                  <a:cubicBezTo>
                    <a:pt x="308" y="62"/>
                    <a:pt x="307" y="69"/>
                    <a:pt x="306" y="77"/>
                  </a:cubicBezTo>
                  <a:cubicBezTo>
                    <a:pt x="304" y="85"/>
                    <a:pt x="297" y="85"/>
                    <a:pt x="293" y="80"/>
                  </a:cubicBezTo>
                  <a:cubicBezTo>
                    <a:pt x="290" y="76"/>
                    <a:pt x="289" y="58"/>
                    <a:pt x="286" y="58"/>
                  </a:cubicBezTo>
                  <a:cubicBezTo>
                    <a:pt x="284" y="58"/>
                    <a:pt x="270" y="59"/>
                    <a:pt x="265" y="54"/>
                  </a:cubicBezTo>
                  <a:cubicBezTo>
                    <a:pt x="260" y="50"/>
                    <a:pt x="252" y="51"/>
                    <a:pt x="248" y="52"/>
                  </a:cubicBezTo>
                  <a:cubicBezTo>
                    <a:pt x="244" y="53"/>
                    <a:pt x="241" y="51"/>
                    <a:pt x="239" y="47"/>
                  </a:cubicBezTo>
                  <a:cubicBezTo>
                    <a:pt x="236" y="44"/>
                    <a:pt x="248" y="36"/>
                    <a:pt x="253" y="33"/>
                  </a:cubicBezTo>
                  <a:cubicBezTo>
                    <a:pt x="257" y="31"/>
                    <a:pt x="275" y="24"/>
                    <a:pt x="281" y="24"/>
                  </a:cubicBezTo>
                  <a:cubicBezTo>
                    <a:pt x="288" y="24"/>
                    <a:pt x="296" y="14"/>
                    <a:pt x="299" y="13"/>
                  </a:cubicBezTo>
                  <a:cubicBezTo>
                    <a:pt x="303" y="11"/>
                    <a:pt x="306" y="5"/>
                    <a:pt x="306" y="4"/>
                  </a:cubicBezTo>
                  <a:cubicBezTo>
                    <a:pt x="306" y="3"/>
                    <a:pt x="299" y="9"/>
                    <a:pt x="294" y="9"/>
                  </a:cubicBezTo>
                  <a:cubicBezTo>
                    <a:pt x="288" y="10"/>
                    <a:pt x="291" y="4"/>
                    <a:pt x="290" y="5"/>
                  </a:cubicBezTo>
                  <a:cubicBezTo>
                    <a:pt x="289" y="7"/>
                    <a:pt x="277" y="12"/>
                    <a:pt x="273" y="12"/>
                  </a:cubicBezTo>
                  <a:cubicBezTo>
                    <a:pt x="268" y="12"/>
                    <a:pt x="259" y="17"/>
                    <a:pt x="252" y="19"/>
                  </a:cubicBezTo>
                  <a:cubicBezTo>
                    <a:pt x="246" y="21"/>
                    <a:pt x="255" y="7"/>
                    <a:pt x="258" y="3"/>
                  </a:cubicBezTo>
                  <a:cubicBezTo>
                    <a:pt x="260" y="0"/>
                    <a:pt x="241" y="7"/>
                    <a:pt x="211" y="18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172" y="35"/>
                    <a:pt x="132" y="52"/>
                    <a:pt x="112" y="61"/>
                  </a:cubicBezTo>
                  <a:cubicBezTo>
                    <a:pt x="91" y="69"/>
                    <a:pt x="75" y="82"/>
                    <a:pt x="74" y="91"/>
                  </a:cubicBezTo>
                  <a:cubicBezTo>
                    <a:pt x="73" y="100"/>
                    <a:pt x="69" y="112"/>
                    <a:pt x="68" y="116"/>
                  </a:cubicBezTo>
                  <a:cubicBezTo>
                    <a:pt x="66" y="121"/>
                    <a:pt x="40" y="148"/>
                    <a:pt x="31" y="156"/>
                  </a:cubicBezTo>
                  <a:cubicBezTo>
                    <a:pt x="22" y="165"/>
                    <a:pt x="14" y="189"/>
                    <a:pt x="13" y="196"/>
                  </a:cubicBezTo>
                  <a:cubicBezTo>
                    <a:pt x="13" y="203"/>
                    <a:pt x="12" y="225"/>
                    <a:pt x="11" y="234"/>
                  </a:cubicBezTo>
                  <a:cubicBezTo>
                    <a:pt x="11" y="243"/>
                    <a:pt x="10" y="252"/>
                    <a:pt x="10" y="257"/>
                  </a:cubicBezTo>
                  <a:cubicBezTo>
                    <a:pt x="11" y="262"/>
                    <a:pt x="3" y="273"/>
                    <a:pt x="2" y="278"/>
                  </a:cubicBezTo>
                  <a:cubicBezTo>
                    <a:pt x="0" y="284"/>
                    <a:pt x="3" y="297"/>
                    <a:pt x="5" y="304"/>
                  </a:cubicBezTo>
                  <a:cubicBezTo>
                    <a:pt x="7" y="310"/>
                    <a:pt x="15" y="318"/>
                    <a:pt x="16" y="317"/>
                  </a:cubicBezTo>
                  <a:cubicBezTo>
                    <a:pt x="18" y="316"/>
                    <a:pt x="16" y="292"/>
                    <a:pt x="15" y="283"/>
                  </a:cubicBezTo>
                  <a:cubicBezTo>
                    <a:pt x="14" y="275"/>
                    <a:pt x="15" y="258"/>
                    <a:pt x="14" y="252"/>
                  </a:cubicBezTo>
                  <a:cubicBezTo>
                    <a:pt x="12" y="245"/>
                    <a:pt x="21" y="240"/>
                    <a:pt x="22" y="241"/>
                  </a:cubicBezTo>
                  <a:cubicBezTo>
                    <a:pt x="23" y="243"/>
                    <a:pt x="30" y="287"/>
                    <a:pt x="33" y="298"/>
                  </a:cubicBezTo>
                  <a:cubicBezTo>
                    <a:pt x="37" y="308"/>
                    <a:pt x="38" y="326"/>
                    <a:pt x="36" y="330"/>
                  </a:cubicBezTo>
                  <a:cubicBezTo>
                    <a:pt x="35" y="333"/>
                    <a:pt x="36" y="346"/>
                    <a:pt x="37" y="349"/>
                  </a:cubicBezTo>
                  <a:cubicBezTo>
                    <a:pt x="39" y="353"/>
                    <a:pt x="59" y="365"/>
                    <a:pt x="64" y="366"/>
                  </a:cubicBezTo>
                  <a:cubicBezTo>
                    <a:pt x="69" y="367"/>
                    <a:pt x="78" y="374"/>
                    <a:pt x="79" y="376"/>
                  </a:cubicBezTo>
                  <a:cubicBezTo>
                    <a:pt x="80" y="379"/>
                    <a:pt x="95" y="380"/>
                    <a:pt x="100" y="376"/>
                  </a:cubicBezTo>
                  <a:cubicBezTo>
                    <a:pt x="106" y="373"/>
                    <a:pt x="115" y="379"/>
                    <a:pt x="120" y="382"/>
                  </a:cubicBezTo>
                  <a:cubicBezTo>
                    <a:pt x="125" y="386"/>
                    <a:pt x="134" y="394"/>
                    <a:pt x="138" y="399"/>
                  </a:cubicBezTo>
                  <a:cubicBezTo>
                    <a:pt x="142" y="404"/>
                    <a:pt x="158" y="402"/>
                    <a:pt x="157" y="403"/>
                  </a:cubicBezTo>
                  <a:cubicBezTo>
                    <a:pt x="157" y="403"/>
                    <a:pt x="168" y="414"/>
                    <a:pt x="173" y="417"/>
                  </a:cubicBezTo>
                  <a:cubicBezTo>
                    <a:pt x="179" y="421"/>
                    <a:pt x="183" y="428"/>
                    <a:pt x="181" y="429"/>
                  </a:cubicBezTo>
                  <a:cubicBezTo>
                    <a:pt x="179" y="431"/>
                    <a:pt x="182" y="436"/>
                    <a:pt x="185" y="437"/>
                  </a:cubicBezTo>
                  <a:cubicBezTo>
                    <a:pt x="189" y="438"/>
                    <a:pt x="197" y="446"/>
                    <a:pt x="202" y="450"/>
                  </a:cubicBezTo>
                  <a:cubicBezTo>
                    <a:pt x="207" y="453"/>
                    <a:pt x="217" y="460"/>
                    <a:pt x="220" y="461"/>
                  </a:cubicBezTo>
                  <a:cubicBezTo>
                    <a:pt x="223" y="462"/>
                    <a:pt x="228" y="471"/>
                    <a:pt x="232" y="470"/>
                  </a:cubicBezTo>
                  <a:cubicBezTo>
                    <a:pt x="235" y="470"/>
                    <a:pt x="235" y="468"/>
                    <a:pt x="234" y="465"/>
                  </a:cubicBezTo>
                  <a:cubicBezTo>
                    <a:pt x="234" y="462"/>
                    <a:pt x="236" y="462"/>
                    <a:pt x="241" y="459"/>
                  </a:cubicBezTo>
                  <a:cubicBezTo>
                    <a:pt x="245" y="456"/>
                    <a:pt x="254" y="458"/>
                    <a:pt x="256" y="461"/>
                  </a:cubicBezTo>
                  <a:cubicBezTo>
                    <a:pt x="258" y="465"/>
                    <a:pt x="265" y="473"/>
                    <a:pt x="264" y="478"/>
                  </a:cubicBezTo>
                  <a:cubicBezTo>
                    <a:pt x="263" y="482"/>
                    <a:pt x="261" y="509"/>
                    <a:pt x="258" y="514"/>
                  </a:cubicBezTo>
                  <a:cubicBezTo>
                    <a:pt x="255" y="520"/>
                    <a:pt x="249" y="530"/>
                    <a:pt x="247" y="532"/>
                  </a:cubicBezTo>
                  <a:cubicBezTo>
                    <a:pt x="245" y="533"/>
                    <a:pt x="235" y="536"/>
                    <a:pt x="231" y="538"/>
                  </a:cubicBezTo>
                  <a:cubicBezTo>
                    <a:pt x="228" y="539"/>
                    <a:pt x="224" y="553"/>
                    <a:pt x="224" y="556"/>
                  </a:cubicBezTo>
                  <a:cubicBezTo>
                    <a:pt x="225" y="558"/>
                    <a:pt x="231" y="570"/>
                    <a:pt x="232" y="570"/>
                  </a:cubicBezTo>
                  <a:cubicBezTo>
                    <a:pt x="233" y="571"/>
                    <a:pt x="225" y="588"/>
                    <a:pt x="221" y="591"/>
                  </a:cubicBezTo>
                  <a:cubicBezTo>
                    <a:pt x="217" y="593"/>
                    <a:pt x="223" y="603"/>
                    <a:pt x="227" y="605"/>
                  </a:cubicBezTo>
                  <a:cubicBezTo>
                    <a:pt x="232" y="608"/>
                    <a:pt x="247" y="630"/>
                    <a:pt x="251" y="636"/>
                  </a:cubicBezTo>
                  <a:cubicBezTo>
                    <a:pt x="255" y="643"/>
                    <a:pt x="267" y="664"/>
                    <a:pt x="270" y="668"/>
                  </a:cubicBezTo>
                  <a:cubicBezTo>
                    <a:pt x="272" y="673"/>
                    <a:pt x="280" y="683"/>
                    <a:pt x="281" y="686"/>
                  </a:cubicBezTo>
                  <a:cubicBezTo>
                    <a:pt x="282" y="689"/>
                    <a:pt x="302" y="699"/>
                    <a:pt x="310" y="704"/>
                  </a:cubicBezTo>
                  <a:cubicBezTo>
                    <a:pt x="319" y="709"/>
                    <a:pt x="333" y="718"/>
                    <a:pt x="336" y="718"/>
                  </a:cubicBezTo>
                  <a:cubicBezTo>
                    <a:pt x="338" y="719"/>
                    <a:pt x="344" y="734"/>
                    <a:pt x="344" y="739"/>
                  </a:cubicBezTo>
                  <a:cubicBezTo>
                    <a:pt x="344" y="744"/>
                    <a:pt x="337" y="765"/>
                    <a:pt x="334" y="773"/>
                  </a:cubicBezTo>
                  <a:cubicBezTo>
                    <a:pt x="331" y="782"/>
                    <a:pt x="331" y="820"/>
                    <a:pt x="331" y="838"/>
                  </a:cubicBezTo>
                  <a:cubicBezTo>
                    <a:pt x="331" y="856"/>
                    <a:pt x="327" y="878"/>
                    <a:pt x="325" y="882"/>
                  </a:cubicBezTo>
                  <a:cubicBezTo>
                    <a:pt x="323" y="886"/>
                    <a:pt x="323" y="904"/>
                    <a:pt x="323" y="912"/>
                  </a:cubicBezTo>
                  <a:cubicBezTo>
                    <a:pt x="322" y="920"/>
                    <a:pt x="319" y="928"/>
                    <a:pt x="320" y="927"/>
                  </a:cubicBezTo>
                  <a:cubicBezTo>
                    <a:pt x="322" y="926"/>
                    <a:pt x="326" y="926"/>
                    <a:pt x="327" y="921"/>
                  </a:cubicBezTo>
                  <a:cubicBezTo>
                    <a:pt x="327" y="917"/>
                    <a:pt x="332" y="921"/>
                    <a:pt x="328" y="928"/>
                  </a:cubicBezTo>
                  <a:cubicBezTo>
                    <a:pt x="324" y="935"/>
                    <a:pt x="323" y="944"/>
                    <a:pt x="320" y="943"/>
                  </a:cubicBezTo>
                  <a:cubicBezTo>
                    <a:pt x="317" y="943"/>
                    <a:pt x="317" y="944"/>
                    <a:pt x="320" y="948"/>
                  </a:cubicBezTo>
                  <a:cubicBezTo>
                    <a:pt x="323" y="952"/>
                    <a:pt x="321" y="958"/>
                    <a:pt x="319" y="959"/>
                  </a:cubicBezTo>
                  <a:cubicBezTo>
                    <a:pt x="316" y="961"/>
                    <a:pt x="318" y="969"/>
                    <a:pt x="320" y="972"/>
                  </a:cubicBezTo>
                  <a:cubicBezTo>
                    <a:pt x="322" y="975"/>
                    <a:pt x="330" y="977"/>
                    <a:pt x="331" y="977"/>
                  </a:cubicBezTo>
                  <a:cubicBezTo>
                    <a:pt x="333" y="977"/>
                    <a:pt x="346" y="982"/>
                    <a:pt x="349" y="982"/>
                  </a:cubicBezTo>
                  <a:cubicBezTo>
                    <a:pt x="353" y="982"/>
                    <a:pt x="373" y="989"/>
                    <a:pt x="379" y="989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86">
              <a:extLst>
                <a:ext uri="{FF2B5EF4-FFF2-40B4-BE49-F238E27FC236}">
                  <a16:creationId xmlns:a16="http://schemas.microsoft.com/office/drawing/2014/main" id="{011D4842-7B21-441B-B6F4-76C753DBA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" y="3233"/>
              <a:ext cx="81" cy="62"/>
            </a:xfrm>
            <a:custGeom>
              <a:avLst/>
              <a:gdLst>
                <a:gd name="T0" fmla="*/ 30 w 34"/>
                <a:gd name="T1" fmla="*/ 14 h 26"/>
                <a:gd name="T2" fmla="*/ 10 w 34"/>
                <a:gd name="T3" fmla="*/ 2 h 26"/>
                <a:gd name="T4" fmla="*/ 3 w 34"/>
                <a:gd name="T5" fmla="*/ 13 h 26"/>
                <a:gd name="T6" fmla="*/ 9 w 34"/>
                <a:gd name="T7" fmla="*/ 24 h 26"/>
                <a:gd name="T8" fmla="*/ 19 w 34"/>
                <a:gd name="T9" fmla="*/ 22 h 26"/>
                <a:gd name="T10" fmla="*/ 30 w 34"/>
                <a:gd name="T1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6">
                  <a:moveTo>
                    <a:pt x="30" y="14"/>
                  </a:moveTo>
                  <a:cubicBezTo>
                    <a:pt x="26" y="10"/>
                    <a:pt x="17" y="4"/>
                    <a:pt x="10" y="2"/>
                  </a:cubicBezTo>
                  <a:cubicBezTo>
                    <a:pt x="4" y="0"/>
                    <a:pt x="7" y="13"/>
                    <a:pt x="3" y="13"/>
                  </a:cubicBezTo>
                  <a:cubicBezTo>
                    <a:pt x="0" y="13"/>
                    <a:pt x="7" y="21"/>
                    <a:pt x="9" y="24"/>
                  </a:cubicBezTo>
                  <a:cubicBezTo>
                    <a:pt x="11" y="26"/>
                    <a:pt x="18" y="23"/>
                    <a:pt x="19" y="22"/>
                  </a:cubicBezTo>
                  <a:cubicBezTo>
                    <a:pt x="20" y="22"/>
                    <a:pt x="34" y="19"/>
                    <a:pt x="30" y="14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87">
              <a:extLst>
                <a:ext uri="{FF2B5EF4-FFF2-40B4-BE49-F238E27FC236}">
                  <a16:creationId xmlns:a16="http://schemas.microsoft.com/office/drawing/2014/main" id="{D27B3BBD-FC31-40F2-9733-55C232C84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" y="1697"/>
              <a:ext cx="254" cy="81"/>
            </a:xfrm>
            <a:custGeom>
              <a:avLst/>
              <a:gdLst>
                <a:gd name="T0" fmla="*/ 1 w 107"/>
                <a:gd name="T1" fmla="*/ 8 h 34"/>
                <a:gd name="T2" fmla="*/ 12 w 107"/>
                <a:gd name="T3" fmla="*/ 0 h 34"/>
                <a:gd name="T4" fmla="*/ 55 w 107"/>
                <a:gd name="T5" fmla="*/ 6 h 34"/>
                <a:gd name="T6" fmla="*/ 79 w 107"/>
                <a:gd name="T7" fmla="*/ 13 h 34"/>
                <a:gd name="T8" fmla="*/ 100 w 107"/>
                <a:gd name="T9" fmla="*/ 23 h 34"/>
                <a:gd name="T10" fmla="*/ 99 w 107"/>
                <a:gd name="T11" fmla="*/ 33 h 34"/>
                <a:gd name="T12" fmla="*/ 73 w 107"/>
                <a:gd name="T13" fmla="*/ 33 h 34"/>
                <a:gd name="T14" fmla="*/ 70 w 107"/>
                <a:gd name="T15" fmla="*/ 21 h 34"/>
                <a:gd name="T16" fmla="*/ 57 w 107"/>
                <a:gd name="T17" fmla="*/ 12 h 34"/>
                <a:gd name="T18" fmla="*/ 29 w 107"/>
                <a:gd name="T19" fmla="*/ 9 h 34"/>
                <a:gd name="T20" fmla="*/ 8 w 107"/>
                <a:gd name="T21" fmla="*/ 16 h 34"/>
                <a:gd name="T22" fmla="*/ 1 w 107"/>
                <a:gd name="T2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34">
                  <a:moveTo>
                    <a:pt x="1" y="8"/>
                  </a:moveTo>
                  <a:cubicBezTo>
                    <a:pt x="2" y="4"/>
                    <a:pt x="7" y="1"/>
                    <a:pt x="12" y="0"/>
                  </a:cubicBezTo>
                  <a:cubicBezTo>
                    <a:pt x="18" y="0"/>
                    <a:pt x="46" y="5"/>
                    <a:pt x="55" y="6"/>
                  </a:cubicBezTo>
                  <a:cubicBezTo>
                    <a:pt x="65" y="6"/>
                    <a:pt x="75" y="11"/>
                    <a:pt x="79" y="13"/>
                  </a:cubicBezTo>
                  <a:cubicBezTo>
                    <a:pt x="82" y="16"/>
                    <a:pt x="94" y="21"/>
                    <a:pt x="100" y="23"/>
                  </a:cubicBezTo>
                  <a:cubicBezTo>
                    <a:pt x="107" y="25"/>
                    <a:pt x="105" y="32"/>
                    <a:pt x="99" y="33"/>
                  </a:cubicBezTo>
                  <a:cubicBezTo>
                    <a:pt x="93" y="34"/>
                    <a:pt x="78" y="34"/>
                    <a:pt x="73" y="33"/>
                  </a:cubicBezTo>
                  <a:cubicBezTo>
                    <a:pt x="68" y="32"/>
                    <a:pt x="69" y="24"/>
                    <a:pt x="70" y="21"/>
                  </a:cubicBezTo>
                  <a:cubicBezTo>
                    <a:pt x="72" y="18"/>
                    <a:pt x="62" y="14"/>
                    <a:pt x="57" y="12"/>
                  </a:cubicBezTo>
                  <a:cubicBezTo>
                    <a:pt x="51" y="11"/>
                    <a:pt x="35" y="10"/>
                    <a:pt x="29" y="9"/>
                  </a:cubicBezTo>
                  <a:cubicBezTo>
                    <a:pt x="24" y="8"/>
                    <a:pt x="13" y="14"/>
                    <a:pt x="8" y="16"/>
                  </a:cubicBezTo>
                  <a:cubicBezTo>
                    <a:pt x="4" y="18"/>
                    <a:pt x="0" y="12"/>
                    <a:pt x="1" y="8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88">
              <a:extLst>
                <a:ext uri="{FF2B5EF4-FFF2-40B4-BE49-F238E27FC236}">
                  <a16:creationId xmlns:a16="http://schemas.microsoft.com/office/drawing/2014/main" id="{76641041-BD53-4DCF-A429-14E5B8620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6" y="1768"/>
              <a:ext cx="133" cy="55"/>
            </a:xfrm>
            <a:custGeom>
              <a:avLst/>
              <a:gdLst>
                <a:gd name="T0" fmla="*/ 9 w 56"/>
                <a:gd name="T1" fmla="*/ 6 h 23"/>
                <a:gd name="T2" fmla="*/ 18 w 56"/>
                <a:gd name="T3" fmla="*/ 1 h 23"/>
                <a:gd name="T4" fmla="*/ 39 w 56"/>
                <a:gd name="T5" fmla="*/ 11 h 23"/>
                <a:gd name="T6" fmla="*/ 53 w 56"/>
                <a:gd name="T7" fmla="*/ 21 h 23"/>
                <a:gd name="T8" fmla="*/ 36 w 56"/>
                <a:gd name="T9" fmla="*/ 20 h 23"/>
                <a:gd name="T10" fmla="*/ 21 w 56"/>
                <a:gd name="T11" fmla="*/ 21 h 23"/>
                <a:gd name="T12" fmla="*/ 12 w 56"/>
                <a:gd name="T13" fmla="*/ 20 h 23"/>
                <a:gd name="T14" fmla="*/ 1 w 56"/>
                <a:gd name="T15" fmla="*/ 22 h 23"/>
                <a:gd name="T16" fmla="*/ 9 w 56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23">
                  <a:moveTo>
                    <a:pt x="9" y="6"/>
                  </a:moveTo>
                  <a:cubicBezTo>
                    <a:pt x="11" y="3"/>
                    <a:pt x="15" y="1"/>
                    <a:pt x="18" y="1"/>
                  </a:cubicBezTo>
                  <a:cubicBezTo>
                    <a:pt x="21" y="0"/>
                    <a:pt x="34" y="9"/>
                    <a:pt x="39" y="11"/>
                  </a:cubicBezTo>
                  <a:cubicBezTo>
                    <a:pt x="43" y="13"/>
                    <a:pt x="50" y="18"/>
                    <a:pt x="53" y="21"/>
                  </a:cubicBezTo>
                  <a:cubicBezTo>
                    <a:pt x="56" y="23"/>
                    <a:pt x="40" y="22"/>
                    <a:pt x="36" y="20"/>
                  </a:cubicBezTo>
                  <a:cubicBezTo>
                    <a:pt x="31" y="18"/>
                    <a:pt x="23" y="20"/>
                    <a:pt x="21" y="21"/>
                  </a:cubicBezTo>
                  <a:cubicBezTo>
                    <a:pt x="18" y="22"/>
                    <a:pt x="13" y="21"/>
                    <a:pt x="12" y="20"/>
                  </a:cubicBezTo>
                  <a:cubicBezTo>
                    <a:pt x="11" y="18"/>
                    <a:pt x="2" y="23"/>
                    <a:pt x="1" y="22"/>
                  </a:cubicBezTo>
                  <a:cubicBezTo>
                    <a:pt x="0" y="22"/>
                    <a:pt x="7" y="8"/>
                    <a:pt x="9" y="6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89">
              <a:extLst>
                <a:ext uri="{FF2B5EF4-FFF2-40B4-BE49-F238E27FC236}">
                  <a16:creationId xmlns:a16="http://schemas.microsoft.com/office/drawing/2014/main" id="{1436420B-2D62-48E1-8EBD-753B85D5B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" y="1804"/>
              <a:ext cx="52" cy="31"/>
            </a:xfrm>
            <a:custGeom>
              <a:avLst/>
              <a:gdLst>
                <a:gd name="T0" fmla="*/ 0 w 22"/>
                <a:gd name="T1" fmla="*/ 4 h 13"/>
                <a:gd name="T2" fmla="*/ 14 w 22"/>
                <a:gd name="T3" fmla="*/ 3 h 13"/>
                <a:gd name="T4" fmla="*/ 17 w 22"/>
                <a:gd name="T5" fmla="*/ 12 h 13"/>
                <a:gd name="T6" fmla="*/ 0 w 22"/>
                <a:gd name="T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3">
                  <a:moveTo>
                    <a:pt x="0" y="4"/>
                  </a:moveTo>
                  <a:cubicBezTo>
                    <a:pt x="0" y="0"/>
                    <a:pt x="6" y="0"/>
                    <a:pt x="14" y="3"/>
                  </a:cubicBezTo>
                  <a:cubicBezTo>
                    <a:pt x="22" y="7"/>
                    <a:pt x="19" y="10"/>
                    <a:pt x="17" y="12"/>
                  </a:cubicBezTo>
                  <a:cubicBezTo>
                    <a:pt x="14" y="13"/>
                    <a:pt x="0" y="8"/>
                    <a:pt x="0" y="4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0">
              <a:extLst>
                <a:ext uri="{FF2B5EF4-FFF2-40B4-BE49-F238E27FC236}">
                  <a16:creationId xmlns:a16="http://schemas.microsoft.com/office/drawing/2014/main" id="{5EDBE59B-C80C-40B8-80C6-D873FA57F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" y="1628"/>
              <a:ext cx="40" cy="38"/>
            </a:xfrm>
            <a:custGeom>
              <a:avLst/>
              <a:gdLst>
                <a:gd name="T0" fmla="*/ 3 w 17"/>
                <a:gd name="T1" fmla="*/ 13 h 16"/>
                <a:gd name="T2" fmla="*/ 4 w 17"/>
                <a:gd name="T3" fmla="*/ 3 h 16"/>
                <a:gd name="T4" fmla="*/ 16 w 17"/>
                <a:gd name="T5" fmla="*/ 13 h 16"/>
                <a:gd name="T6" fmla="*/ 3 w 17"/>
                <a:gd name="T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6">
                  <a:moveTo>
                    <a:pt x="3" y="13"/>
                  </a:moveTo>
                  <a:cubicBezTo>
                    <a:pt x="0" y="10"/>
                    <a:pt x="1" y="5"/>
                    <a:pt x="4" y="3"/>
                  </a:cubicBezTo>
                  <a:cubicBezTo>
                    <a:pt x="7" y="0"/>
                    <a:pt x="14" y="10"/>
                    <a:pt x="16" y="13"/>
                  </a:cubicBezTo>
                  <a:cubicBezTo>
                    <a:pt x="17" y="16"/>
                    <a:pt x="5" y="16"/>
                    <a:pt x="3" y="13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1">
              <a:extLst>
                <a:ext uri="{FF2B5EF4-FFF2-40B4-BE49-F238E27FC236}">
                  <a16:creationId xmlns:a16="http://schemas.microsoft.com/office/drawing/2014/main" id="{47699153-3972-466F-8E69-CF74754E6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" y="1151"/>
              <a:ext cx="95" cy="80"/>
            </a:xfrm>
            <a:custGeom>
              <a:avLst/>
              <a:gdLst>
                <a:gd name="T0" fmla="*/ 4 w 40"/>
                <a:gd name="T1" fmla="*/ 29 h 34"/>
                <a:gd name="T2" fmla="*/ 1 w 40"/>
                <a:gd name="T3" fmla="*/ 23 h 34"/>
                <a:gd name="T4" fmla="*/ 4 w 40"/>
                <a:gd name="T5" fmla="*/ 11 h 34"/>
                <a:gd name="T6" fmla="*/ 15 w 40"/>
                <a:gd name="T7" fmla="*/ 2 h 34"/>
                <a:gd name="T8" fmla="*/ 14 w 40"/>
                <a:gd name="T9" fmla="*/ 11 h 34"/>
                <a:gd name="T10" fmla="*/ 28 w 40"/>
                <a:gd name="T11" fmla="*/ 14 h 34"/>
                <a:gd name="T12" fmla="*/ 36 w 40"/>
                <a:gd name="T13" fmla="*/ 16 h 34"/>
                <a:gd name="T14" fmla="*/ 40 w 40"/>
                <a:gd name="T15" fmla="*/ 23 h 34"/>
                <a:gd name="T16" fmla="*/ 40 w 40"/>
                <a:gd name="T17" fmla="*/ 28 h 34"/>
                <a:gd name="T18" fmla="*/ 32 w 40"/>
                <a:gd name="T19" fmla="*/ 33 h 34"/>
                <a:gd name="T20" fmla="*/ 24 w 40"/>
                <a:gd name="T21" fmla="*/ 32 h 34"/>
                <a:gd name="T22" fmla="*/ 23 w 40"/>
                <a:gd name="T23" fmla="*/ 27 h 34"/>
                <a:gd name="T24" fmla="*/ 4 w 40"/>
                <a:gd name="T25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34">
                  <a:moveTo>
                    <a:pt x="4" y="29"/>
                  </a:moveTo>
                  <a:cubicBezTo>
                    <a:pt x="3" y="27"/>
                    <a:pt x="1" y="25"/>
                    <a:pt x="1" y="23"/>
                  </a:cubicBezTo>
                  <a:cubicBezTo>
                    <a:pt x="0" y="21"/>
                    <a:pt x="3" y="15"/>
                    <a:pt x="4" y="11"/>
                  </a:cubicBezTo>
                  <a:cubicBezTo>
                    <a:pt x="5" y="7"/>
                    <a:pt x="12" y="4"/>
                    <a:pt x="15" y="2"/>
                  </a:cubicBezTo>
                  <a:cubicBezTo>
                    <a:pt x="18" y="0"/>
                    <a:pt x="15" y="10"/>
                    <a:pt x="14" y="11"/>
                  </a:cubicBezTo>
                  <a:cubicBezTo>
                    <a:pt x="13" y="12"/>
                    <a:pt x="26" y="15"/>
                    <a:pt x="28" y="14"/>
                  </a:cubicBezTo>
                  <a:cubicBezTo>
                    <a:pt x="29" y="13"/>
                    <a:pt x="35" y="15"/>
                    <a:pt x="36" y="16"/>
                  </a:cubicBezTo>
                  <a:cubicBezTo>
                    <a:pt x="37" y="18"/>
                    <a:pt x="40" y="20"/>
                    <a:pt x="40" y="23"/>
                  </a:cubicBezTo>
                  <a:cubicBezTo>
                    <a:pt x="39" y="26"/>
                    <a:pt x="40" y="26"/>
                    <a:pt x="40" y="28"/>
                  </a:cubicBezTo>
                  <a:cubicBezTo>
                    <a:pt x="39" y="29"/>
                    <a:pt x="34" y="33"/>
                    <a:pt x="32" y="33"/>
                  </a:cubicBezTo>
                  <a:cubicBezTo>
                    <a:pt x="30" y="34"/>
                    <a:pt x="24" y="33"/>
                    <a:pt x="24" y="32"/>
                  </a:cubicBezTo>
                  <a:cubicBezTo>
                    <a:pt x="25" y="31"/>
                    <a:pt x="24" y="27"/>
                    <a:pt x="23" y="27"/>
                  </a:cubicBezTo>
                  <a:cubicBezTo>
                    <a:pt x="21" y="26"/>
                    <a:pt x="6" y="30"/>
                    <a:pt x="4" y="29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2">
              <a:extLst>
                <a:ext uri="{FF2B5EF4-FFF2-40B4-BE49-F238E27FC236}">
                  <a16:creationId xmlns:a16="http://schemas.microsoft.com/office/drawing/2014/main" id="{7C83D145-6DFE-43AD-B94F-972776FC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5" y="1222"/>
              <a:ext cx="31" cy="28"/>
            </a:xfrm>
            <a:custGeom>
              <a:avLst/>
              <a:gdLst>
                <a:gd name="T0" fmla="*/ 1 w 13"/>
                <a:gd name="T1" fmla="*/ 8 h 12"/>
                <a:gd name="T2" fmla="*/ 1 w 13"/>
                <a:gd name="T3" fmla="*/ 1 h 12"/>
                <a:gd name="T4" fmla="*/ 12 w 13"/>
                <a:gd name="T5" fmla="*/ 3 h 12"/>
                <a:gd name="T6" fmla="*/ 11 w 13"/>
                <a:gd name="T7" fmla="*/ 9 h 12"/>
                <a:gd name="T8" fmla="*/ 1 w 13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" y="8"/>
                  </a:moveTo>
                  <a:cubicBezTo>
                    <a:pt x="0" y="6"/>
                    <a:pt x="0" y="3"/>
                    <a:pt x="1" y="1"/>
                  </a:cubicBezTo>
                  <a:cubicBezTo>
                    <a:pt x="2" y="0"/>
                    <a:pt x="12" y="2"/>
                    <a:pt x="12" y="3"/>
                  </a:cubicBezTo>
                  <a:cubicBezTo>
                    <a:pt x="13" y="4"/>
                    <a:pt x="13" y="7"/>
                    <a:pt x="11" y="9"/>
                  </a:cubicBezTo>
                  <a:cubicBezTo>
                    <a:pt x="9" y="12"/>
                    <a:pt x="2" y="10"/>
                    <a:pt x="1" y="8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193">
              <a:extLst>
                <a:ext uri="{FF2B5EF4-FFF2-40B4-BE49-F238E27FC236}">
                  <a16:creationId xmlns:a16="http://schemas.microsoft.com/office/drawing/2014/main" id="{84E383D6-B9C7-4A30-B56B-301C7BCCF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" y="1224"/>
              <a:ext cx="22" cy="29"/>
            </a:xfrm>
            <a:custGeom>
              <a:avLst/>
              <a:gdLst>
                <a:gd name="T0" fmla="*/ 0 w 9"/>
                <a:gd name="T1" fmla="*/ 8 h 12"/>
                <a:gd name="T2" fmla="*/ 6 w 9"/>
                <a:gd name="T3" fmla="*/ 11 h 12"/>
                <a:gd name="T4" fmla="*/ 8 w 9"/>
                <a:gd name="T5" fmla="*/ 8 h 12"/>
                <a:gd name="T6" fmla="*/ 3 w 9"/>
                <a:gd name="T7" fmla="*/ 1 h 12"/>
                <a:gd name="T8" fmla="*/ 0 w 9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8"/>
                  </a:moveTo>
                  <a:cubicBezTo>
                    <a:pt x="0" y="11"/>
                    <a:pt x="2" y="12"/>
                    <a:pt x="6" y="11"/>
                  </a:cubicBezTo>
                  <a:cubicBezTo>
                    <a:pt x="9" y="10"/>
                    <a:pt x="8" y="10"/>
                    <a:pt x="8" y="8"/>
                  </a:cubicBezTo>
                  <a:cubicBezTo>
                    <a:pt x="8" y="6"/>
                    <a:pt x="3" y="2"/>
                    <a:pt x="3" y="1"/>
                  </a:cubicBezTo>
                  <a:cubicBezTo>
                    <a:pt x="2" y="0"/>
                    <a:pt x="1" y="5"/>
                    <a:pt x="0" y="8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194">
              <a:extLst>
                <a:ext uri="{FF2B5EF4-FFF2-40B4-BE49-F238E27FC236}">
                  <a16:creationId xmlns:a16="http://schemas.microsoft.com/office/drawing/2014/main" id="{AE2BBDCA-1191-43FC-9565-668CDAB48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" y="1027"/>
              <a:ext cx="24" cy="17"/>
            </a:xfrm>
            <a:custGeom>
              <a:avLst/>
              <a:gdLst>
                <a:gd name="T0" fmla="*/ 8 w 10"/>
                <a:gd name="T1" fmla="*/ 5 h 7"/>
                <a:gd name="T2" fmla="*/ 3 w 10"/>
                <a:gd name="T3" fmla="*/ 7 h 7"/>
                <a:gd name="T4" fmla="*/ 1 w 10"/>
                <a:gd name="T5" fmla="*/ 3 h 7"/>
                <a:gd name="T6" fmla="*/ 8 w 10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5"/>
                  </a:moveTo>
                  <a:cubicBezTo>
                    <a:pt x="7" y="6"/>
                    <a:pt x="5" y="6"/>
                    <a:pt x="3" y="7"/>
                  </a:cubicBezTo>
                  <a:cubicBezTo>
                    <a:pt x="1" y="7"/>
                    <a:pt x="0" y="6"/>
                    <a:pt x="1" y="3"/>
                  </a:cubicBezTo>
                  <a:cubicBezTo>
                    <a:pt x="2" y="0"/>
                    <a:pt x="10" y="5"/>
                    <a:pt x="8" y="5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195">
              <a:extLst>
                <a:ext uri="{FF2B5EF4-FFF2-40B4-BE49-F238E27FC236}">
                  <a16:creationId xmlns:a16="http://schemas.microsoft.com/office/drawing/2014/main" id="{CB78BE95-8AF3-4A20-93AF-2C16BECA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" y="1011"/>
              <a:ext cx="4" cy="23"/>
            </a:xfrm>
            <a:custGeom>
              <a:avLst/>
              <a:gdLst>
                <a:gd name="T0" fmla="*/ 0 w 2"/>
                <a:gd name="T1" fmla="*/ 4 h 10"/>
                <a:gd name="T2" fmla="*/ 2 w 2"/>
                <a:gd name="T3" fmla="*/ 5 h 10"/>
                <a:gd name="T4" fmla="*/ 0 w 2"/>
                <a:gd name="T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0">
                  <a:moveTo>
                    <a:pt x="0" y="4"/>
                  </a:moveTo>
                  <a:cubicBezTo>
                    <a:pt x="0" y="10"/>
                    <a:pt x="1" y="10"/>
                    <a:pt x="2" y="5"/>
                  </a:cubicBezTo>
                  <a:cubicBezTo>
                    <a:pt x="2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196">
              <a:extLst>
                <a:ext uri="{FF2B5EF4-FFF2-40B4-BE49-F238E27FC236}">
                  <a16:creationId xmlns:a16="http://schemas.microsoft.com/office/drawing/2014/main" id="{B9BCD7F1-278C-4EA3-9CD4-CAD3DF04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" y="1011"/>
              <a:ext cx="38" cy="19"/>
            </a:xfrm>
            <a:custGeom>
              <a:avLst/>
              <a:gdLst>
                <a:gd name="T0" fmla="*/ 6 w 16"/>
                <a:gd name="T1" fmla="*/ 3 h 8"/>
                <a:gd name="T2" fmla="*/ 14 w 16"/>
                <a:gd name="T3" fmla="*/ 8 h 8"/>
                <a:gd name="T4" fmla="*/ 6 w 16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8">
                  <a:moveTo>
                    <a:pt x="6" y="3"/>
                  </a:moveTo>
                  <a:cubicBezTo>
                    <a:pt x="12" y="2"/>
                    <a:pt x="16" y="0"/>
                    <a:pt x="14" y="8"/>
                  </a:cubicBezTo>
                  <a:cubicBezTo>
                    <a:pt x="16" y="6"/>
                    <a:pt x="0" y="3"/>
                    <a:pt x="6" y="3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197">
              <a:extLst>
                <a:ext uri="{FF2B5EF4-FFF2-40B4-BE49-F238E27FC236}">
                  <a16:creationId xmlns:a16="http://schemas.microsoft.com/office/drawing/2014/main" id="{482D675A-D699-4063-A650-A74E91D94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" y="930"/>
              <a:ext cx="554" cy="138"/>
            </a:xfrm>
            <a:custGeom>
              <a:avLst/>
              <a:gdLst>
                <a:gd name="T0" fmla="*/ 1 w 233"/>
                <a:gd name="T1" fmla="*/ 26 h 58"/>
                <a:gd name="T2" fmla="*/ 7 w 233"/>
                <a:gd name="T3" fmla="*/ 18 h 58"/>
                <a:gd name="T4" fmla="*/ 20 w 233"/>
                <a:gd name="T5" fmla="*/ 15 h 58"/>
                <a:gd name="T6" fmla="*/ 49 w 233"/>
                <a:gd name="T7" fmla="*/ 10 h 58"/>
                <a:gd name="T8" fmla="*/ 93 w 233"/>
                <a:gd name="T9" fmla="*/ 2 h 58"/>
                <a:gd name="T10" fmla="*/ 210 w 233"/>
                <a:gd name="T11" fmla="*/ 14 h 58"/>
                <a:gd name="T12" fmla="*/ 229 w 233"/>
                <a:gd name="T13" fmla="*/ 23 h 58"/>
                <a:gd name="T14" fmla="*/ 219 w 233"/>
                <a:gd name="T15" fmla="*/ 25 h 58"/>
                <a:gd name="T16" fmla="*/ 209 w 233"/>
                <a:gd name="T17" fmla="*/ 30 h 58"/>
                <a:gd name="T18" fmla="*/ 205 w 233"/>
                <a:gd name="T19" fmla="*/ 39 h 58"/>
                <a:gd name="T20" fmla="*/ 207 w 233"/>
                <a:gd name="T21" fmla="*/ 56 h 58"/>
                <a:gd name="T22" fmla="*/ 178 w 233"/>
                <a:gd name="T23" fmla="*/ 47 h 58"/>
                <a:gd name="T24" fmla="*/ 139 w 233"/>
                <a:gd name="T25" fmla="*/ 31 h 58"/>
                <a:gd name="T26" fmla="*/ 137 w 233"/>
                <a:gd name="T27" fmla="*/ 22 h 58"/>
                <a:gd name="T28" fmla="*/ 135 w 233"/>
                <a:gd name="T29" fmla="*/ 16 h 58"/>
                <a:gd name="T30" fmla="*/ 92 w 233"/>
                <a:gd name="T31" fmla="*/ 7 h 58"/>
                <a:gd name="T32" fmla="*/ 57 w 233"/>
                <a:gd name="T33" fmla="*/ 14 h 58"/>
                <a:gd name="T34" fmla="*/ 71 w 233"/>
                <a:gd name="T35" fmla="*/ 17 h 58"/>
                <a:gd name="T36" fmla="*/ 76 w 233"/>
                <a:gd name="T37" fmla="*/ 19 h 58"/>
                <a:gd name="T38" fmla="*/ 101 w 233"/>
                <a:gd name="T39" fmla="*/ 25 h 58"/>
                <a:gd name="T40" fmla="*/ 83 w 233"/>
                <a:gd name="T41" fmla="*/ 28 h 58"/>
                <a:gd name="T42" fmla="*/ 86 w 233"/>
                <a:gd name="T43" fmla="*/ 32 h 58"/>
                <a:gd name="T44" fmla="*/ 78 w 233"/>
                <a:gd name="T45" fmla="*/ 37 h 58"/>
                <a:gd name="T46" fmla="*/ 81 w 233"/>
                <a:gd name="T47" fmla="*/ 40 h 58"/>
                <a:gd name="T48" fmla="*/ 76 w 233"/>
                <a:gd name="T49" fmla="*/ 45 h 58"/>
                <a:gd name="T50" fmla="*/ 55 w 233"/>
                <a:gd name="T51" fmla="*/ 40 h 58"/>
                <a:gd name="T52" fmla="*/ 35 w 233"/>
                <a:gd name="T53" fmla="*/ 36 h 58"/>
                <a:gd name="T54" fmla="*/ 46 w 233"/>
                <a:gd name="T55" fmla="*/ 28 h 58"/>
                <a:gd name="T56" fmla="*/ 56 w 233"/>
                <a:gd name="T57" fmla="*/ 22 h 58"/>
                <a:gd name="T58" fmla="*/ 51 w 233"/>
                <a:gd name="T59" fmla="*/ 25 h 58"/>
                <a:gd name="T60" fmla="*/ 36 w 233"/>
                <a:gd name="T61" fmla="*/ 25 h 58"/>
                <a:gd name="T62" fmla="*/ 46 w 233"/>
                <a:gd name="T63" fmla="*/ 19 h 58"/>
                <a:gd name="T64" fmla="*/ 41 w 233"/>
                <a:gd name="T65" fmla="*/ 14 h 58"/>
                <a:gd name="T66" fmla="*/ 29 w 233"/>
                <a:gd name="T67" fmla="*/ 19 h 58"/>
                <a:gd name="T68" fmla="*/ 23 w 233"/>
                <a:gd name="T69" fmla="*/ 21 h 58"/>
                <a:gd name="T70" fmla="*/ 9 w 233"/>
                <a:gd name="T71" fmla="*/ 2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3" h="58">
                  <a:moveTo>
                    <a:pt x="9" y="28"/>
                  </a:moveTo>
                  <a:cubicBezTo>
                    <a:pt x="6" y="30"/>
                    <a:pt x="3" y="29"/>
                    <a:pt x="1" y="26"/>
                  </a:cubicBezTo>
                  <a:cubicBezTo>
                    <a:pt x="0" y="23"/>
                    <a:pt x="6" y="22"/>
                    <a:pt x="8" y="23"/>
                  </a:cubicBezTo>
                  <a:cubicBezTo>
                    <a:pt x="10" y="23"/>
                    <a:pt x="7" y="19"/>
                    <a:pt x="7" y="18"/>
                  </a:cubicBezTo>
                  <a:cubicBezTo>
                    <a:pt x="6" y="17"/>
                    <a:pt x="11" y="14"/>
                    <a:pt x="12" y="15"/>
                  </a:cubicBezTo>
                  <a:cubicBezTo>
                    <a:pt x="13" y="16"/>
                    <a:pt x="20" y="16"/>
                    <a:pt x="20" y="15"/>
                  </a:cubicBezTo>
                  <a:cubicBezTo>
                    <a:pt x="21" y="14"/>
                    <a:pt x="28" y="11"/>
                    <a:pt x="33" y="12"/>
                  </a:cubicBezTo>
                  <a:cubicBezTo>
                    <a:pt x="37" y="13"/>
                    <a:pt x="44" y="12"/>
                    <a:pt x="49" y="10"/>
                  </a:cubicBezTo>
                  <a:cubicBezTo>
                    <a:pt x="54" y="7"/>
                    <a:pt x="64" y="4"/>
                    <a:pt x="66" y="5"/>
                  </a:cubicBezTo>
                  <a:cubicBezTo>
                    <a:pt x="69" y="6"/>
                    <a:pt x="84" y="4"/>
                    <a:pt x="93" y="2"/>
                  </a:cubicBezTo>
                  <a:cubicBezTo>
                    <a:pt x="102" y="0"/>
                    <a:pt x="141" y="6"/>
                    <a:pt x="152" y="8"/>
                  </a:cubicBezTo>
                  <a:cubicBezTo>
                    <a:pt x="163" y="9"/>
                    <a:pt x="196" y="14"/>
                    <a:pt x="210" y="14"/>
                  </a:cubicBezTo>
                  <a:cubicBezTo>
                    <a:pt x="224" y="14"/>
                    <a:pt x="233" y="21"/>
                    <a:pt x="232" y="22"/>
                  </a:cubicBezTo>
                  <a:cubicBezTo>
                    <a:pt x="231" y="22"/>
                    <a:pt x="231" y="23"/>
                    <a:pt x="229" y="23"/>
                  </a:cubicBezTo>
                  <a:cubicBezTo>
                    <a:pt x="227" y="22"/>
                    <a:pt x="220" y="28"/>
                    <a:pt x="219" y="28"/>
                  </a:cubicBezTo>
                  <a:cubicBezTo>
                    <a:pt x="218" y="27"/>
                    <a:pt x="218" y="23"/>
                    <a:pt x="219" y="25"/>
                  </a:cubicBezTo>
                  <a:cubicBezTo>
                    <a:pt x="221" y="27"/>
                    <a:pt x="219" y="29"/>
                    <a:pt x="217" y="30"/>
                  </a:cubicBezTo>
                  <a:cubicBezTo>
                    <a:pt x="216" y="31"/>
                    <a:pt x="212" y="31"/>
                    <a:pt x="209" y="30"/>
                  </a:cubicBezTo>
                  <a:cubicBezTo>
                    <a:pt x="205" y="28"/>
                    <a:pt x="206" y="30"/>
                    <a:pt x="205" y="30"/>
                  </a:cubicBezTo>
                  <a:cubicBezTo>
                    <a:pt x="203" y="30"/>
                    <a:pt x="205" y="38"/>
                    <a:pt x="205" y="39"/>
                  </a:cubicBezTo>
                  <a:cubicBezTo>
                    <a:pt x="205" y="41"/>
                    <a:pt x="209" y="45"/>
                    <a:pt x="210" y="47"/>
                  </a:cubicBezTo>
                  <a:cubicBezTo>
                    <a:pt x="211" y="48"/>
                    <a:pt x="207" y="54"/>
                    <a:pt x="207" y="56"/>
                  </a:cubicBezTo>
                  <a:cubicBezTo>
                    <a:pt x="207" y="58"/>
                    <a:pt x="198" y="50"/>
                    <a:pt x="198" y="50"/>
                  </a:cubicBezTo>
                  <a:cubicBezTo>
                    <a:pt x="198" y="50"/>
                    <a:pt x="183" y="45"/>
                    <a:pt x="178" y="47"/>
                  </a:cubicBezTo>
                  <a:cubicBezTo>
                    <a:pt x="172" y="49"/>
                    <a:pt x="156" y="38"/>
                    <a:pt x="153" y="36"/>
                  </a:cubicBezTo>
                  <a:cubicBezTo>
                    <a:pt x="149" y="34"/>
                    <a:pt x="141" y="33"/>
                    <a:pt x="139" y="31"/>
                  </a:cubicBezTo>
                  <a:cubicBezTo>
                    <a:pt x="137" y="30"/>
                    <a:pt x="141" y="25"/>
                    <a:pt x="141" y="23"/>
                  </a:cubicBezTo>
                  <a:cubicBezTo>
                    <a:pt x="141" y="21"/>
                    <a:pt x="139" y="21"/>
                    <a:pt x="137" y="22"/>
                  </a:cubicBezTo>
                  <a:cubicBezTo>
                    <a:pt x="136" y="22"/>
                    <a:pt x="132" y="16"/>
                    <a:pt x="134" y="16"/>
                  </a:cubicBezTo>
                  <a:cubicBezTo>
                    <a:pt x="136" y="16"/>
                    <a:pt x="136" y="16"/>
                    <a:pt x="135" y="16"/>
                  </a:cubicBezTo>
                  <a:cubicBezTo>
                    <a:pt x="133" y="16"/>
                    <a:pt x="125" y="11"/>
                    <a:pt x="120" y="10"/>
                  </a:cubicBezTo>
                  <a:cubicBezTo>
                    <a:pt x="115" y="10"/>
                    <a:pt x="101" y="8"/>
                    <a:pt x="92" y="7"/>
                  </a:cubicBezTo>
                  <a:cubicBezTo>
                    <a:pt x="84" y="6"/>
                    <a:pt x="79" y="8"/>
                    <a:pt x="74" y="8"/>
                  </a:cubicBezTo>
                  <a:cubicBezTo>
                    <a:pt x="69" y="9"/>
                    <a:pt x="59" y="14"/>
                    <a:pt x="57" y="14"/>
                  </a:cubicBezTo>
                  <a:cubicBezTo>
                    <a:pt x="55" y="15"/>
                    <a:pt x="54" y="11"/>
                    <a:pt x="55" y="12"/>
                  </a:cubicBezTo>
                  <a:cubicBezTo>
                    <a:pt x="55" y="12"/>
                    <a:pt x="67" y="18"/>
                    <a:pt x="71" y="17"/>
                  </a:cubicBezTo>
                  <a:cubicBezTo>
                    <a:pt x="75" y="17"/>
                    <a:pt x="80" y="15"/>
                    <a:pt x="77" y="16"/>
                  </a:cubicBezTo>
                  <a:cubicBezTo>
                    <a:pt x="74" y="17"/>
                    <a:pt x="75" y="19"/>
                    <a:pt x="76" y="19"/>
                  </a:cubicBezTo>
                  <a:cubicBezTo>
                    <a:pt x="77" y="19"/>
                    <a:pt x="84" y="20"/>
                    <a:pt x="87" y="21"/>
                  </a:cubicBezTo>
                  <a:cubicBezTo>
                    <a:pt x="89" y="21"/>
                    <a:pt x="97" y="24"/>
                    <a:pt x="101" y="25"/>
                  </a:cubicBezTo>
                  <a:cubicBezTo>
                    <a:pt x="104" y="26"/>
                    <a:pt x="103" y="29"/>
                    <a:pt x="100" y="30"/>
                  </a:cubicBezTo>
                  <a:cubicBezTo>
                    <a:pt x="97" y="31"/>
                    <a:pt x="87" y="30"/>
                    <a:pt x="83" y="28"/>
                  </a:cubicBezTo>
                  <a:cubicBezTo>
                    <a:pt x="80" y="27"/>
                    <a:pt x="75" y="28"/>
                    <a:pt x="74" y="29"/>
                  </a:cubicBezTo>
                  <a:cubicBezTo>
                    <a:pt x="74" y="30"/>
                    <a:pt x="82" y="31"/>
                    <a:pt x="86" y="32"/>
                  </a:cubicBezTo>
                  <a:cubicBezTo>
                    <a:pt x="91" y="32"/>
                    <a:pt x="93" y="37"/>
                    <a:pt x="91" y="38"/>
                  </a:cubicBezTo>
                  <a:cubicBezTo>
                    <a:pt x="89" y="39"/>
                    <a:pt x="83" y="37"/>
                    <a:pt x="78" y="37"/>
                  </a:cubicBezTo>
                  <a:cubicBezTo>
                    <a:pt x="72" y="36"/>
                    <a:pt x="70" y="36"/>
                    <a:pt x="72" y="36"/>
                  </a:cubicBezTo>
                  <a:cubicBezTo>
                    <a:pt x="74" y="36"/>
                    <a:pt x="80" y="40"/>
                    <a:pt x="81" y="40"/>
                  </a:cubicBezTo>
                  <a:cubicBezTo>
                    <a:pt x="83" y="40"/>
                    <a:pt x="86" y="43"/>
                    <a:pt x="88" y="43"/>
                  </a:cubicBezTo>
                  <a:cubicBezTo>
                    <a:pt x="90" y="43"/>
                    <a:pt x="78" y="45"/>
                    <a:pt x="76" y="45"/>
                  </a:cubicBezTo>
                  <a:cubicBezTo>
                    <a:pt x="75" y="44"/>
                    <a:pt x="67" y="42"/>
                    <a:pt x="65" y="41"/>
                  </a:cubicBezTo>
                  <a:cubicBezTo>
                    <a:pt x="62" y="41"/>
                    <a:pt x="57" y="40"/>
                    <a:pt x="55" y="40"/>
                  </a:cubicBezTo>
                  <a:cubicBezTo>
                    <a:pt x="54" y="41"/>
                    <a:pt x="48" y="35"/>
                    <a:pt x="47" y="36"/>
                  </a:cubicBezTo>
                  <a:cubicBezTo>
                    <a:pt x="45" y="37"/>
                    <a:pt x="39" y="36"/>
                    <a:pt x="35" y="36"/>
                  </a:cubicBezTo>
                  <a:cubicBezTo>
                    <a:pt x="30" y="36"/>
                    <a:pt x="31" y="31"/>
                    <a:pt x="35" y="32"/>
                  </a:cubicBezTo>
                  <a:cubicBezTo>
                    <a:pt x="39" y="33"/>
                    <a:pt x="46" y="28"/>
                    <a:pt x="46" y="28"/>
                  </a:cubicBezTo>
                  <a:cubicBezTo>
                    <a:pt x="46" y="28"/>
                    <a:pt x="51" y="29"/>
                    <a:pt x="53" y="28"/>
                  </a:cubicBezTo>
                  <a:cubicBezTo>
                    <a:pt x="55" y="28"/>
                    <a:pt x="55" y="22"/>
                    <a:pt x="56" y="22"/>
                  </a:cubicBezTo>
                  <a:cubicBezTo>
                    <a:pt x="56" y="23"/>
                    <a:pt x="54" y="19"/>
                    <a:pt x="53" y="19"/>
                  </a:cubicBezTo>
                  <a:cubicBezTo>
                    <a:pt x="53" y="19"/>
                    <a:pt x="52" y="24"/>
                    <a:pt x="51" y="25"/>
                  </a:cubicBezTo>
                  <a:cubicBezTo>
                    <a:pt x="50" y="25"/>
                    <a:pt x="42" y="29"/>
                    <a:pt x="40" y="28"/>
                  </a:cubicBezTo>
                  <a:cubicBezTo>
                    <a:pt x="39" y="28"/>
                    <a:pt x="34" y="25"/>
                    <a:pt x="36" y="25"/>
                  </a:cubicBezTo>
                  <a:cubicBezTo>
                    <a:pt x="37" y="26"/>
                    <a:pt x="45" y="24"/>
                    <a:pt x="45" y="22"/>
                  </a:cubicBezTo>
                  <a:cubicBezTo>
                    <a:pt x="45" y="20"/>
                    <a:pt x="46" y="19"/>
                    <a:pt x="46" y="19"/>
                  </a:cubicBezTo>
                  <a:cubicBezTo>
                    <a:pt x="45" y="20"/>
                    <a:pt x="43" y="18"/>
                    <a:pt x="41" y="18"/>
                  </a:cubicBezTo>
                  <a:cubicBezTo>
                    <a:pt x="40" y="18"/>
                    <a:pt x="41" y="15"/>
                    <a:pt x="41" y="14"/>
                  </a:cubicBezTo>
                  <a:cubicBezTo>
                    <a:pt x="40" y="14"/>
                    <a:pt x="39" y="16"/>
                    <a:pt x="39" y="17"/>
                  </a:cubicBezTo>
                  <a:cubicBezTo>
                    <a:pt x="40" y="18"/>
                    <a:pt x="34" y="20"/>
                    <a:pt x="29" y="19"/>
                  </a:cubicBezTo>
                  <a:cubicBezTo>
                    <a:pt x="24" y="18"/>
                    <a:pt x="18" y="15"/>
                    <a:pt x="18" y="14"/>
                  </a:cubicBezTo>
                  <a:cubicBezTo>
                    <a:pt x="17" y="13"/>
                    <a:pt x="22" y="21"/>
                    <a:pt x="23" y="21"/>
                  </a:cubicBezTo>
                  <a:cubicBezTo>
                    <a:pt x="23" y="21"/>
                    <a:pt x="22" y="24"/>
                    <a:pt x="20" y="25"/>
                  </a:cubicBezTo>
                  <a:cubicBezTo>
                    <a:pt x="17" y="26"/>
                    <a:pt x="11" y="26"/>
                    <a:pt x="9" y="28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198">
              <a:extLst>
                <a:ext uri="{FF2B5EF4-FFF2-40B4-BE49-F238E27FC236}">
                  <a16:creationId xmlns:a16="http://schemas.microsoft.com/office/drawing/2014/main" id="{A1E58E6C-E2D7-473A-8FA6-41FE8F41C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" y="1452"/>
              <a:ext cx="314" cy="665"/>
            </a:xfrm>
            <a:custGeom>
              <a:avLst/>
              <a:gdLst>
                <a:gd name="T0" fmla="*/ 114 w 132"/>
                <a:gd name="T1" fmla="*/ 162 h 280"/>
                <a:gd name="T2" fmla="*/ 131 w 132"/>
                <a:gd name="T3" fmla="*/ 231 h 280"/>
                <a:gd name="T4" fmla="*/ 118 w 132"/>
                <a:gd name="T5" fmla="*/ 273 h 280"/>
                <a:gd name="T6" fmla="*/ 99 w 132"/>
                <a:gd name="T7" fmla="*/ 273 h 280"/>
                <a:gd name="T8" fmla="*/ 70 w 132"/>
                <a:gd name="T9" fmla="*/ 275 h 280"/>
                <a:gd name="T10" fmla="*/ 53 w 132"/>
                <a:gd name="T11" fmla="*/ 245 h 280"/>
                <a:gd name="T12" fmla="*/ 34 w 132"/>
                <a:gd name="T13" fmla="*/ 213 h 280"/>
                <a:gd name="T14" fmla="*/ 23 w 132"/>
                <a:gd name="T15" fmla="*/ 187 h 280"/>
                <a:gd name="T16" fmla="*/ 24 w 132"/>
                <a:gd name="T17" fmla="*/ 156 h 280"/>
                <a:gd name="T18" fmla="*/ 6 w 132"/>
                <a:gd name="T19" fmla="*/ 123 h 280"/>
                <a:gd name="T20" fmla="*/ 15 w 132"/>
                <a:gd name="T21" fmla="*/ 120 h 280"/>
                <a:gd name="T22" fmla="*/ 23 w 132"/>
                <a:gd name="T23" fmla="*/ 113 h 280"/>
                <a:gd name="T24" fmla="*/ 21 w 132"/>
                <a:gd name="T25" fmla="*/ 92 h 280"/>
                <a:gd name="T26" fmla="*/ 26 w 132"/>
                <a:gd name="T27" fmla="*/ 93 h 280"/>
                <a:gd name="T28" fmla="*/ 24 w 132"/>
                <a:gd name="T29" fmla="*/ 76 h 280"/>
                <a:gd name="T30" fmla="*/ 10 w 132"/>
                <a:gd name="T31" fmla="*/ 65 h 280"/>
                <a:gd name="T32" fmla="*/ 20 w 132"/>
                <a:gd name="T33" fmla="*/ 58 h 280"/>
                <a:gd name="T34" fmla="*/ 12 w 132"/>
                <a:gd name="T35" fmla="*/ 32 h 280"/>
                <a:gd name="T36" fmla="*/ 4 w 132"/>
                <a:gd name="T37" fmla="*/ 13 h 280"/>
                <a:gd name="T38" fmla="*/ 22 w 132"/>
                <a:gd name="T39" fmla="*/ 4 h 280"/>
                <a:gd name="T40" fmla="*/ 43 w 132"/>
                <a:gd name="T41" fmla="*/ 1 h 280"/>
                <a:gd name="T42" fmla="*/ 81 w 132"/>
                <a:gd name="T43" fmla="*/ 48 h 280"/>
                <a:gd name="T44" fmla="*/ 114 w 132"/>
                <a:gd name="T45" fmla="*/ 16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280">
                  <a:moveTo>
                    <a:pt x="114" y="162"/>
                  </a:moveTo>
                  <a:cubicBezTo>
                    <a:pt x="122" y="192"/>
                    <a:pt x="130" y="223"/>
                    <a:pt x="131" y="231"/>
                  </a:cubicBezTo>
                  <a:cubicBezTo>
                    <a:pt x="132" y="238"/>
                    <a:pt x="122" y="265"/>
                    <a:pt x="118" y="273"/>
                  </a:cubicBezTo>
                  <a:cubicBezTo>
                    <a:pt x="113" y="280"/>
                    <a:pt x="105" y="268"/>
                    <a:pt x="99" y="273"/>
                  </a:cubicBezTo>
                  <a:cubicBezTo>
                    <a:pt x="93" y="278"/>
                    <a:pt x="77" y="280"/>
                    <a:pt x="70" y="275"/>
                  </a:cubicBezTo>
                  <a:cubicBezTo>
                    <a:pt x="62" y="271"/>
                    <a:pt x="53" y="257"/>
                    <a:pt x="53" y="245"/>
                  </a:cubicBezTo>
                  <a:cubicBezTo>
                    <a:pt x="53" y="233"/>
                    <a:pt x="39" y="214"/>
                    <a:pt x="34" y="213"/>
                  </a:cubicBezTo>
                  <a:cubicBezTo>
                    <a:pt x="28" y="212"/>
                    <a:pt x="23" y="191"/>
                    <a:pt x="23" y="187"/>
                  </a:cubicBezTo>
                  <a:cubicBezTo>
                    <a:pt x="24" y="184"/>
                    <a:pt x="22" y="164"/>
                    <a:pt x="24" y="156"/>
                  </a:cubicBezTo>
                  <a:cubicBezTo>
                    <a:pt x="26" y="147"/>
                    <a:pt x="11" y="126"/>
                    <a:pt x="6" y="123"/>
                  </a:cubicBezTo>
                  <a:cubicBezTo>
                    <a:pt x="2" y="120"/>
                    <a:pt x="9" y="117"/>
                    <a:pt x="15" y="120"/>
                  </a:cubicBezTo>
                  <a:cubicBezTo>
                    <a:pt x="21" y="122"/>
                    <a:pt x="27" y="118"/>
                    <a:pt x="23" y="113"/>
                  </a:cubicBezTo>
                  <a:cubicBezTo>
                    <a:pt x="19" y="108"/>
                    <a:pt x="21" y="97"/>
                    <a:pt x="21" y="92"/>
                  </a:cubicBezTo>
                  <a:cubicBezTo>
                    <a:pt x="21" y="86"/>
                    <a:pt x="24" y="88"/>
                    <a:pt x="26" y="93"/>
                  </a:cubicBezTo>
                  <a:cubicBezTo>
                    <a:pt x="29" y="99"/>
                    <a:pt x="30" y="81"/>
                    <a:pt x="24" y="76"/>
                  </a:cubicBezTo>
                  <a:cubicBezTo>
                    <a:pt x="19" y="70"/>
                    <a:pt x="14" y="65"/>
                    <a:pt x="10" y="65"/>
                  </a:cubicBezTo>
                  <a:cubicBezTo>
                    <a:pt x="6" y="65"/>
                    <a:pt x="18" y="58"/>
                    <a:pt x="20" y="58"/>
                  </a:cubicBezTo>
                  <a:cubicBezTo>
                    <a:pt x="21" y="57"/>
                    <a:pt x="14" y="38"/>
                    <a:pt x="12" y="32"/>
                  </a:cubicBezTo>
                  <a:cubicBezTo>
                    <a:pt x="11" y="26"/>
                    <a:pt x="9" y="12"/>
                    <a:pt x="4" y="13"/>
                  </a:cubicBezTo>
                  <a:cubicBezTo>
                    <a:pt x="0" y="13"/>
                    <a:pt x="17" y="8"/>
                    <a:pt x="22" y="4"/>
                  </a:cubicBezTo>
                  <a:cubicBezTo>
                    <a:pt x="28" y="0"/>
                    <a:pt x="37" y="2"/>
                    <a:pt x="43" y="1"/>
                  </a:cubicBezTo>
                  <a:cubicBezTo>
                    <a:pt x="49" y="0"/>
                    <a:pt x="69" y="19"/>
                    <a:pt x="81" y="48"/>
                  </a:cubicBezTo>
                  <a:lnTo>
                    <a:pt x="114" y="162"/>
                  </a:ln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199">
              <a:extLst>
                <a:ext uri="{FF2B5EF4-FFF2-40B4-BE49-F238E27FC236}">
                  <a16:creationId xmlns:a16="http://schemas.microsoft.com/office/drawing/2014/main" id="{437774CA-71C9-48E6-BBEF-72C4EFCBB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7" y="1217"/>
              <a:ext cx="183" cy="228"/>
            </a:xfrm>
            <a:custGeom>
              <a:avLst/>
              <a:gdLst>
                <a:gd name="T0" fmla="*/ 49 w 77"/>
                <a:gd name="T1" fmla="*/ 21 h 96"/>
                <a:gd name="T2" fmla="*/ 25 w 77"/>
                <a:gd name="T3" fmla="*/ 7 h 96"/>
                <a:gd name="T4" fmla="*/ 3 w 77"/>
                <a:gd name="T5" fmla="*/ 2 h 96"/>
                <a:gd name="T6" fmla="*/ 11 w 77"/>
                <a:gd name="T7" fmla="*/ 19 h 96"/>
                <a:gd name="T8" fmla="*/ 31 w 77"/>
                <a:gd name="T9" fmla="*/ 32 h 96"/>
                <a:gd name="T10" fmla="*/ 41 w 77"/>
                <a:gd name="T11" fmla="*/ 40 h 96"/>
                <a:gd name="T12" fmla="*/ 30 w 77"/>
                <a:gd name="T13" fmla="*/ 43 h 96"/>
                <a:gd name="T14" fmla="*/ 24 w 77"/>
                <a:gd name="T15" fmla="*/ 43 h 96"/>
                <a:gd name="T16" fmla="*/ 34 w 77"/>
                <a:gd name="T17" fmla="*/ 56 h 96"/>
                <a:gd name="T18" fmla="*/ 41 w 77"/>
                <a:gd name="T19" fmla="*/ 70 h 96"/>
                <a:gd name="T20" fmla="*/ 48 w 77"/>
                <a:gd name="T21" fmla="*/ 82 h 96"/>
                <a:gd name="T22" fmla="*/ 62 w 77"/>
                <a:gd name="T23" fmla="*/ 93 h 96"/>
                <a:gd name="T24" fmla="*/ 71 w 77"/>
                <a:gd name="T25" fmla="*/ 94 h 96"/>
                <a:gd name="T26" fmla="*/ 76 w 77"/>
                <a:gd name="T27" fmla="*/ 89 h 96"/>
                <a:gd name="T28" fmla="*/ 65 w 77"/>
                <a:gd name="T29" fmla="*/ 75 h 96"/>
                <a:gd name="T30" fmla="*/ 63 w 77"/>
                <a:gd name="T31" fmla="*/ 58 h 96"/>
                <a:gd name="T32" fmla="*/ 49 w 77"/>
                <a:gd name="T33" fmla="*/ 2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96">
                  <a:moveTo>
                    <a:pt x="49" y="21"/>
                  </a:moveTo>
                  <a:cubicBezTo>
                    <a:pt x="40" y="11"/>
                    <a:pt x="29" y="4"/>
                    <a:pt x="25" y="7"/>
                  </a:cubicBezTo>
                  <a:cubicBezTo>
                    <a:pt x="21" y="10"/>
                    <a:pt x="7" y="5"/>
                    <a:pt x="3" y="2"/>
                  </a:cubicBezTo>
                  <a:cubicBezTo>
                    <a:pt x="0" y="0"/>
                    <a:pt x="8" y="15"/>
                    <a:pt x="11" y="19"/>
                  </a:cubicBezTo>
                  <a:cubicBezTo>
                    <a:pt x="15" y="23"/>
                    <a:pt x="27" y="31"/>
                    <a:pt x="31" y="32"/>
                  </a:cubicBezTo>
                  <a:cubicBezTo>
                    <a:pt x="35" y="34"/>
                    <a:pt x="39" y="38"/>
                    <a:pt x="41" y="40"/>
                  </a:cubicBezTo>
                  <a:cubicBezTo>
                    <a:pt x="42" y="42"/>
                    <a:pt x="34" y="43"/>
                    <a:pt x="30" y="43"/>
                  </a:cubicBezTo>
                  <a:cubicBezTo>
                    <a:pt x="26" y="44"/>
                    <a:pt x="24" y="42"/>
                    <a:pt x="24" y="43"/>
                  </a:cubicBezTo>
                  <a:cubicBezTo>
                    <a:pt x="24" y="43"/>
                    <a:pt x="32" y="54"/>
                    <a:pt x="34" y="56"/>
                  </a:cubicBezTo>
                  <a:cubicBezTo>
                    <a:pt x="37" y="58"/>
                    <a:pt x="40" y="68"/>
                    <a:pt x="41" y="70"/>
                  </a:cubicBezTo>
                  <a:cubicBezTo>
                    <a:pt x="42" y="72"/>
                    <a:pt x="46" y="79"/>
                    <a:pt x="48" y="82"/>
                  </a:cubicBezTo>
                  <a:cubicBezTo>
                    <a:pt x="50" y="85"/>
                    <a:pt x="60" y="90"/>
                    <a:pt x="62" y="93"/>
                  </a:cubicBezTo>
                  <a:cubicBezTo>
                    <a:pt x="63" y="96"/>
                    <a:pt x="70" y="94"/>
                    <a:pt x="71" y="94"/>
                  </a:cubicBezTo>
                  <a:cubicBezTo>
                    <a:pt x="72" y="94"/>
                    <a:pt x="77" y="90"/>
                    <a:pt x="76" y="89"/>
                  </a:cubicBezTo>
                  <a:cubicBezTo>
                    <a:pt x="76" y="88"/>
                    <a:pt x="68" y="76"/>
                    <a:pt x="65" y="75"/>
                  </a:cubicBezTo>
                  <a:cubicBezTo>
                    <a:pt x="61" y="73"/>
                    <a:pt x="59" y="60"/>
                    <a:pt x="63" y="58"/>
                  </a:cubicBezTo>
                  <a:cubicBezTo>
                    <a:pt x="66" y="56"/>
                    <a:pt x="59" y="32"/>
                    <a:pt x="49" y="21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00">
              <a:extLst>
                <a:ext uri="{FF2B5EF4-FFF2-40B4-BE49-F238E27FC236}">
                  <a16:creationId xmlns:a16="http://schemas.microsoft.com/office/drawing/2014/main" id="{BF4F2B27-D5DE-4193-B437-A96D5DF41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" y="1141"/>
              <a:ext cx="81" cy="60"/>
            </a:xfrm>
            <a:custGeom>
              <a:avLst/>
              <a:gdLst>
                <a:gd name="T0" fmla="*/ 7 w 34"/>
                <a:gd name="T1" fmla="*/ 1 h 25"/>
                <a:gd name="T2" fmla="*/ 1 w 34"/>
                <a:gd name="T3" fmla="*/ 5 h 25"/>
                <a:gd name="T4" fmla="*/ 18 w 34"/>
                <a:gd name="T5" fmla="*/ 22 h 25"/>
                <a:gd name="T6" fmla="*/ 32 w 34"/>
                <a:gd name="T7" fmla="*/ 24 h 25"/>
                <a:gd name="T8" fmla="*/ 20 w 34"/>
                <a:gd name="T9" fmla="*/ 9 h 25"/>
                <a:gd name="T10" fmla="*/ 7 w 34"/>
                <a:gd name="T1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5">
                  <a:moveTo>
                    <a:pt x="7" y="1"/>
                  </a:moveTo>
                  <a:cubicBezTo>
                    <a:pt x="3" y="2"/>
                    <a:pt x="0" y="4"/>
                    <a:pt x="1" y="5"/>
                  </a:cubicBezTo>
                  <a:cubicBezTo>
                    <a:pt x="1" y="5"/>
                    <a:pt x="13" y="20"/>
                    <a:pt x="18" y="22"/>
                  </a:cubicBezTo>
                  <a:cubicBezTo>
                    <a:pt x="22" y="25"/>
                    <a:pt x="30" y="24"/>
                    <a:pt x="32" y="24"/>
                  </a:cubicBezTo>
                  <a:cubicBezTo>
                    <a:pt x="34" y="24"/>
                    <a:pt x="25" y="13"/>
                    <a:pt x="20" y="9"/>
                  </a:cubicBezTo>
                  <a:cubicBezTo>
                    <a:pt x="15" y="6"/>
                    <a:pt x="11" y="0"/>
                    <a:pt x="7" y="1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01">
              <a:extLst>
                <a:ext uri="{FF2B5EF4-FFF2-40B4-BE49-F238E27FC236}">
                  <a16:creationId xmlns:a16="http://schemas.microsoft.com/office/drawing/2014/main" id="{3B1776D5-BC05-4005-BCE2-ED2DDAB6E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6" y="1006"/>
              <a:ext cx="72" cy="28"/>
            </a:xfrm>
            <a:custGeom>
              <a:avLst/>
              <a:gdLst>
                <a:gd name="T0" fmla="*/ 1 w 30"/>
                <a:gd name="T1" fmla="*/ 7 h 12"/>
                <a:gd name="T2" fmla="*/ 7 w 30"/>
                <a:gd name="T3" fmla="*/ 0 h 12"/>
                <a:gd name="T4" fmla="*/ 26 w 30"/>
                <a:gd name="T5" fmla="*/ 10 h 12"/>
                <a:gd name="T6" fmla="*/ 27 w 30"/>
                <a:gd name="T7" fmla="*/ 11 h 12"/>
                <a:gd name="T8" fmla="*/ 13 w 30"/>
                <a:gd name="T9" fmla="*/ 12 h 12"/>
                <a:gd name="T10" fmla="*/ 1 w 30"/>
                <a:gd name="T11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2">
                  <a:moveTo>
                    <a:pt x="1" y="7"/>
                  </a:moveTo>
                  <a:cubicBezTo>
                    <a:pt x="0" y="3"/>
                    <a:pt x="3" y="0"/>
                    <a:pt x="7" y="0"/>
                  </a:cubicBezTo>
                  <a:cubicBezTo>
                    <a:pt x="11" y="1"/>
                    <a:pt x="23" y="9"/>
                    <a:pt x="26" y="10"/>
                  </a:cubicBezTo>
                  <a:cubicBezTo>
                    <a:pt x="30" y="11"/>
                    <a:pt x="28" y="12"/>
                    <a:pt x="27" y="11"/>
                  </a:cubicBezTo>
                  <a:cubicBezTo>
                    <a:pt x="26" y="11"/>
                    <a:pt x="17" y="12"/>
                    <a:pt x="13" y="12"/>
                  </a:cubicBezTo>
                  <a:cubicBezTo>
                    <a:pt x="9" y="12"/>
                    <a:pt x="1" y="10"/>
                    <a:pt x="1" y="7"/>
                  </a:cubicBezTo>
                  <a:close/>
                </a:path>
              </a:pathLst>
            </a:custGeom>
            <a:solidFill>
              <a:srgbClr val="0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02">
              <a:extLst>
                <a:ext uri="{FF2B5EF4-FFF2-40B4-BE49-F238E27FC236}">
                  <a16:creationId xmlns:a16="http://schemas.microsoft.com/office/drawing/2014/main" id="{A85E4FDB-C673-4545-B756-7A08E465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" y="2238"/>
              <a:ext cx="567" cy="808"/>
            </a:xfrm>
            <a:custGeom>
              <a:avLst/>
              <a:gdLst>
                <a:gd name="T0" fmla="*/ 120 w 239"/>
                <a:gd name="T1" fmla="*/ 0 h 340"/>
                <a:gd name="T2" fmla="*/ 0 w 239"/>
                <a:gd name="T3" fmla="*/ 120 h 340"/>
                <a:gd name="T4" fmla="*/ 120 w 239"/>
                <a:gd name="T5" fmla="*/ 340 h 340"/>
                <a:gd name="T6" fmla="*/ 239 w 239"/>
                <a:gd name="T7" fmla="*/ 120 h 340"/>
                <a:gd name="T8" fmla="*/ 120 w 239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340">
                  <a:moveTo>
                    <a:pt x="120" y="0"/>
                  </a:moveTo>
                  <a:cubicBezTo>
                    <a:pt x="53" y="0"/>
                    <a:pt x="0" y="54"/>
                    <a:pt x="0" y="120"/>
                  </a:cubicBezTo>
                  <a:cubicBezTo>
                    <a:pt x="0" y="226"/>
                    <a:pt x="120" y="340"/>
                    <a:pt x="120" y="340"/>
                  </a:cubicBezTo>
                  <a:cubicBezTo>
                    <a:pt x="120" y="340"/>
                    <a:pt x="239" y="226"/>
                    <a:pt x="239" y="120"/>
                  </a:cubicBezTo>
                  <a:cubicBezTo>
                    <a:pt x="239" y="54"/>
                    <a:pt x="186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03">
              <a:extLst>
                <a:ext uri="{FF2B5EF4-FFF2-40B4-BE49-F238E27FC236}">
                  <a16:creationId xmlns:a16="http://schemas.microsoft.com/office/drawing/2014/main" id="{50626BDA-CE01-494D-96B6-601B6369F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" y="453"/>
              <a:ext cx="567" cy="807"/>
            </a:xfrm>
            <a:custGeom>
              <a:avLst/>
              <a:gdLst>
                <a:gd name="T0" fmla="*/ 119 w 239"/>
                <a:gd name="T1" fmla="*/ 0 h 340"/>
                <a:gd name="T2" fmla="*/ 0 w 239"/>
                <a:gd name="T3" fmla="*/ 120 h 340"/>
                <a:gd name="T4" fmla="*/ 119 w 239"/>
                <a:gd name="T5" fmla="*/ 340 h 340"/>
                <a:gd name="T6" fmla="*/ 239 w 239"/>
                <a:gd name="T7" fmla="*/ 120 h 340"/>
                <a:gd name="T8" fmla="*/ 119 w 239"/>
                <a:gd name="T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340">
                  <a:moveTo>
                    <a:pt x="119" y="0"/>
                  </a:moveTo>
                  <a:cubicBezTo>
                    <a:pt x="53" y="0"/>
                    <a:pt x="0" y="54"/>
                    <a:pt x="0" y="120"/>
                  </a:cubicBezTo>
                  <a:cubicBezTo>
                    <a:pt x="0" y="226"/>
                    <a:pt x="119" y="340"/>
                    <a:pt x="119" y="340"/>
                  </a:cubicBezTo>
                  <a:cubicBezTo>
                    <a:pt x="119" y="340"/>
                    <a:pt x="239" y="226"/>
                    <a:pt x="239" y="120"/>
                  </a:cubicBezTo>
                  <a:cubicBezTo>
                    <a:pt x="239" y="54"/>
                    <a:pt x="185" y="0"/>
                    <a:pt x="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04">
              <a:extLst>
                <a:ext uri="{FF2B5EF4-FFF2-40B4-BE49-F238E27FC236}">
                  <a16:creationId xmlns:a16="http://schemas.microsoft.com/office/drawing/2014/main" id="{1C8E1705-103C-4D44-A2C2-45B0E36ED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" y="1889"/>
              <a:ext cx="567" cy="805"/>
            </a:xfrm>
            <a:custGeom>
              <a:avLst/>
              <a:gdLst>
                <a:gd name="T0" fmla="*/ 120 w 239"/>
                <a:gd name="T1" fmla="*/ 0 h 339"/>
                <a:gd name="T2" fmla="*/ 0 w 239"/>
                <a:gd name="T3" fmla="*/ 119 h 339"/>
                <a:gd name="T4" fmla="*/ 120 w 239"/>
                <a:gd name="T5" fmla="*/ 339 h 339"/>
                <a:gd name="T6" fmla="*/ 239 w 239"/>
                <a:gd name="T7" fmla="*/ 119 h 339"/>
                <a:gd name="T8" fmla="*/ 120 w 239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339">
                  <a:moveTo>
                    <a:pt x="120" y="0"/>
                  </a:moveTo>
                  <a:cubicBezTo>
                    <a:pt x="53" y="0"/>
                    <a:pt x="0" y="53"/>
                    <a:pt x="0" y="119"/>
                  </a:cubicBezTo>
                  <a:cubicBezTo>
                    <a:pt x="0" y="226"/>
                    <a:pt x="120" y="339"/>
                    <a:pt x="120" y="339"/>
                  </a:cubicBezTo>
                  <a:cubicBezTo>
                    <a:pt x="120" y="339"/>
                    <a:pt x="239" y="225"/>
                    <a:pt x="239" y="119"/>
                  </a:cubicBezTo>
                  <a:cubicBezTo>
                    <a:pt x="239" y="53"/>
                    <a:pt x="186" y="0"/>
                    <a:pt x="120" y="0"/>
                  </a:cubicBezTo>
                  <a:close/>
                </a:path>
              </a:pathLst>
            </a:custGeom>
            <a:solidFill>
              <a:srgbClr val="FF5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05">
              <a:extLst>
                <a:ext uri="{FF2B5EF4-FFF2-40B4-BE49-F238E27FC236}">
                  <a16:creationId xmlns:a16="http://schemas.microsoft.com/office/drawing/2014/main" id="{57A07A53-419B-4332-8441-1FB498036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" y="1122"/>
              <a:ext cx="570" cy="805"/>
            </a:xfrm>
            <a:custGeom>
              <a:avLst/>
              <a:gdLst>
                <a:gd name="T0" fmla="*/ 120 w 240"/>
                <a:gd name="T1" fmla="*/ 0 h 339"/>
                <a:gd name="T2" fmla="*/ 0 w 240"/>
                <a:gd name="T3" fmla="*/ 120 h 339"/>
                <a:gd name="T4" fmla="*/ 120 w 240"/>
                <a:gd name="T5" fmla="*/ 339 h 339"/>
                <a:gd name="T6" fmla="*/ 240 w 240"/>
                <a:gd name="T7" fmla="*/ 120 h 339"/>
                <a:gd name="T8" fmla="*/ 120 w 240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39">
                  <a:moveTo>
                    <a:pt x="120" y="0"/>
                  </a:moveTo>
                  <a:cubicBezTo>
                    <a:pt x="54" y="0"/>
                    <a:pt x="0" y="54"/>
                    <a:pt x="0" y="120"/>
                  </a:cubicBezTo>
                  <a:cubicBezTo>
                    <a:pt x="0" y="226"/>
                    <a:pt x="120" y="339"/>
                    <a:pt x="120" y="339"/>
                  </a:cubicBezTo>
                  <a:cubicBezTo>
                    <a:pt x="120" y="339"/>
                    <a:pt x="240" y="225"/>
                    <a:pt x="240" y="120"/>
                  </a:cubicBezTo>
                  <a:cubicBezTo>
                    <a:pt x="240" y="54"/>
                    <a:pt x="186" y="0"/>
                    <a:pt x="120" y="0"/>
                  </a:cubicBezTo>
                  <a:close/>
                </a:path>
              </a:pathLst>
            </a:custGeom>
            <a:solidFill>
              <a:srgbClr val="004B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06">
              <a:extLst>
                <a:ext uri="{FF2B5EF4-FFF2-40B4-BE49-F238E27FC236}">
                  <a16:creationId xmlns:a16="http://schemas.microsoft.com/office/drawing/2014/main" id="{E1536395-08AF-4A95-B16A-8010E76BED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4" y="913"/>
              <a:ext cx="271" cy="383"/>
            </a:xfrm>
            <a:custGeom>
              <a:avLst/>
              <a:gdLst>
                <a:gd name="T0" fmla="*/ 57 w 114"/>
                <a:gd name="T1" fmla="*/ 0 h 161"/>
                <a:gd name="T2" fmla="*/ 0 w 114"/>
                <a:gd name="T3" fmla="*/ 57 h 161"/>
                <a:gd name="T4" fmla="*/ 57 w 114"/>
                <a:gd name="T5" fmla="*/ 161 h 161"/>
                <a:gd name="T6" fmla="*/ 114 w 114"/>
                <a:gd name="T7" fmla="*/ 57 h 161"/>
                <a:gd name="T8" fmla="*/ 57 w 114"/>
                <a:gd name="T9" fmla="*/ 0 h 161"/>
                <a:gd name="T10" fmla="*/ 57 w 114"/>
                <a:gd name="T11" fmla="*/ 78 h 161"/>
                <a:gd name="T12" fmla="*/ 36 w 114"/>
                <a:gd name="T13" fmla="*/ 57 h 161"/>
                <a:gd name="T14" fmla="*/ 57 w 114"/>
                <a:gd name="T15" fmla="*/ 36 h 161"/>
                <a:gd name="T16" fmla="*/ 78 w 114"/>
                <a:gd name="T17" fmla="*/ 57 h 161"/>
                <a:gd name="T18" fmla="*/ 57 w 114"/>
                <a:gd name="T19" fmla="*/ 7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61">
                  <a:moveTo>
                    <a:pt x="57" y="0"/>
                  </a:moveTo>
                  <a:cubicBezTo>
                    <a:pt x="26" y="0"/>
                    <a:pt x="0" y="26"/>
                    <a:pt x="0" y="57"/>
                  </a:cubicBezTo>
                  <a:cubicBezTo>
                    <a:pt x="0" y="108"/>
                    <a:pt x="57" y="161"/>
                    <a:pt x="57" y="161"/>
                  </a:cubicBezTo>
                  <a:cubicBezTo>
                    <a:pt x="57" y="161"/>
                    <a:pt x="114" y="107"/>
                    <a:pt x="114" y="57"/>
                  </a:cubicBezTo>
                  <a:cubicBezTo>
                    <a:pt x="114" y="26"/>
                    <a:pt x="89" y="0"/>
                    <a:pt x="57" y="0"/>
                  </a:cubicBezTo>
                  <a:close/>
                  <a:moveTo>
                    <a:pt x="57" y="78"/>
                  </a:moveTo>
                  <a:cubicBezTo>
                    <a:pt x="46" y="78"/>
                    <a:pt x="36" y="69"/>
                    <a:pt x="36" y="57"/>
                  </a:cubicBezTo>
                  <a:cubicBezTo>
                    <a:pt x="36" y="45"/>
                    <a:pt x="46" y="36"/>
                    <a:pt x="57" y="36"/>
                  </a:cubicBezTo>
                  <a:cubicBezTo>
                    <a:pt x="69" y="36"/>
                    <a:pt x="78" y="45"/>
                    <a:pt x="78" y="57"/>
                  </a:cubicBezTo>
                  <a:cubicBezTo>
                    <a:pt x="78" y="69"/>
                    <a:pt x="69" y="78"/>
                    <a:pt x="57" y="78"/>
                  </a:cubicBezTo>
                  <a:close/>
                </a:path>
              </a:pathLst>
            </a:custGeom>
            <a:solidFill>
              <a:srgbClr val="D78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07">
              <a:extLst>
                <a:ext uri="{FF2B5EF4-FFF2-40B4-BE49-F238E27FC236}">
                  <a16:creationId xmlns:a16="http://schemas.microsoft.com/office/drawing/2014/main" id="{E45DBE10-F6E8-43ED-91FF-1ADA1C8A7A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5" y="1923"/>
              <a:ext cx="271" cy="382"/>
            </a:xfrm>
            <a:custGeom>
              <a:avLst/>
              <a:gdLst>
                <a:gd name="T0" fmla="*/ 57 w 114"/>
                <a:gd name="T1" fmla="*/ 0 h 161"/>
                <a:gd name="T2" fmla="*/ 0 w 114"/>
                <a:gd name="T3" fmla="*/ 57 h 161"/>
                <a:gd name="T4" fmla="*/ 57 w 114"/>
                <a:gd name="T5" fmla="*/ 161 h 161"/>
                <a:gd name="T6" fmla="*/ 114 w 114"/>
                <a:gd name="T7" fmla="*/ 57 h 161"/>
                <a:gd name="T8" fmla="*/ 57 w 114"/>
                <a:gd name="T9" fmla="*/ 0 h 161"/>
                <a:gd name="T10" fmla="*/ 57 w 114"/>
                <a:gd name="T11" fmla="*/ 78 h 161"/>
                <a:gd name="T12" fmla="*/ 36 w 114"/>
                <a:gd name="T13" fmla="*/ 57 h 161"/>
                <a:gd name="T14" fmla="*/ 57 w 114"/>
                <a:gd name="T15" fmla="*/ 36 h 161"/>
                <a:gd name="T16" fmla="*/ 78 w 114"/>
                <a:gd name="T17" fmla="*/ 57 h 161"/>
                <a:gd name="T18" fmla="*/ 57 w 114"/>
                <a:gd name="T19" fmla="*/ 7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61">
                  <a:moveTo>
                    <a:pt x="57" y="0"/>
                  </a:moveTo>
                  <a:cubicBezTo>
                    <a:pt x="26" y="0"/>
                    <a:pt x="0" y="26"/>
                    <a:pt x="0" y="57"/>
                  </a:cubicBezTo>
                  <a:cubicBezTo>
                    <a:pt x="0" y="107"/>
                    <a:pt x="57" y="161"/>
                    <a:pt x="57" y="161"/>
                  </a:cubicBezTo>
                  <a:cubicBezTo>
                    <a:pt x="57" y="161"/>
                    <a:pt x="114" y="107"/>
                    <a:pt x="114" y="57"/>
                  </a:cubicBezTo>
                  <a:cubicBezTo>
                    <a:pt x="114" y="26"/>
                    <a:pt x="89" y="0"/>
                    <a:pt x="57" y="0"/>
                  </a:cubicBezTo>
                  <a:close/>
                  <a:moveTo>
                    <a:pt x="57" y="78"/>
                  </a:moveTo>
                  <a:cubicBezTo>
                    <a:pt x="46" y="78"/>
                    <a:pt x="36" y="69"/>
                    <a:pt x="36" y="57"/>
                  </a:cubicBezTo>
                  <a:cubicBezTo>
                    <a:pt x="36" y="45"/>
                    <a:pt x="46" y="36"/>
                    <a:pt x="57" y="36"/>
                  </a:cubicBezTo>
                  <a:cubicBezTo>
                    <a:pt x="69" y="36"/>
                    <a:pt x="78" y="45"/>
                    <a:pt x="78" y="57"/>
                  </a:cubicBezTo>
                  <a:cubicBezTo>
                    <a:pt x="78" y="69"/>
                    <a:pt x="69" y="78"/>
                    <a:pt x="57" y="78"/>
                  </a:cubicBezTo>
                  <a:close/>
                </a:path>
              </a:pathLst>
            </a:custGeom>
            <a:solidFill>
              <a:srgbClr val="FFAF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08">
              <a:extLst>
                <a:ext uri="{FF2B5EF4-FFF2-40B4-BE49-F238E27FC236}">
                  <a16:creationId xmlns:a16="http://schemas.microsoft.com/office/drawing/2014/main" id="{53651721-4FA7-4137-B9EC-9DF1A25AFF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0" y="1559"/>
              <a:ext cx="330" cy="466"/>
            </a:xfrm>
            <a:custGeom>
              <a:avLst/>
              <a:gdLst>
                <a:gd name="T0" fmla="*/ 70 w 139"/>
                <a:gd name="T1" fmla="*/ 0 h 196"/>
                <a:gd name="T2" fmla="*/ 0 w 139"/>
                <a:gd name="T3" fmla="*/ 69 h 196"/>
                <a:gd name="T4" fmla="*/ 70 w 139"/>
                <a:gd name="T5" fmla="*/ 196 h 196"/>
                <a:gd name="T6" fmla="*/ 139 w 139"/>
                <a:gd name="T7" fmla="*/ 69 h 196"/>
                <a:gd name="T8" fmla="*/ 70 w 139"/>
                <a:gd name="T9" fmla="*/ 0 h 196"/>
                <a:gd name="T10" fmla="*/ 70 w 139"/>
                <a:gd name="T11" fmla="*/ 95 h 196"/>
                <a:gd name="T12" fmla="*/ 44 w 139"/>
                <a:gd name="T13" fmla="*/ 69 h 196"/>
                <a:gd name="T14" fmla="*/ 70 w 139"/>
                <a:gd name="T15" fmla="*/ 43 h 196"/>
                <a:gd name="T16" fmla="*/ 95 w 139"/>
                <a:gd name="T17" fmla="*/ 69 h 196"/>
                <a:gd name="T18" fmla="*/ 70 w 139"/>
                <a:gd name="T19" fmla="*/ 9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96">
                  <a:moveTo>
                    <a:pt x="70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31"/>
                    <a:pt x="70" y="196"/>
                    <a:pt x="70" y="196"/>
                  </a:cubicBezTo>
                  <a:cubicBezTo>
                    <a:pt x="70" y="196"/>
                    <a:pt x="139" y="130"/>
                    <a:pt x="139" y="69"/>
                  </a:cubicBezTo>
                  <a:cubicBezTo>
                    <a:pt x="139" y="31"/>
                    <a:pt x="108" y="0"/>
                    <a:pt x="70" y="0"/>
                  </a:cubicBezTo>
                  <a:close/>
                  <a:moveTo>
                    <a:pt x="70" y="95"/>
                  </a:moveTo>
                  <a:cubicBezTo>
                    <a:pt x="55" y="95"/>
                    <a:pt x="44" y="83"/>
                    <a:pt x="44" y="69"/>
                  </a:cubicBezTo>
                  <a:cubicBezTo>
                    <a:pt x="44" y="55"/>
                    <a:pt x="55" y="43"/>
                    <a:pt x="70" y="43"/>
                  </a:cubicBezTo>
                  <a:cubicBezTo>
                    <a:pt x="84" y="43"/>
                    <a:pt x="95" y="55"/>
                    <a:pt x="95" y="69"/>
                  </a:cubicBezTo>
                  <a:cubicBezTo>
                    <a:pt x="95" y="83"/>
                    <a:pt x="84" y="95"/>
                    <a:pt x="7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09">
              <a:extLst>
                <a:ext uri="{FF2B5EF4-FFF2-40B4-BE49-F238E27FC236}">
                  <a16:creationId xmlns:a16="http://schemas.microsoft.com/office/drawing/2014/main" id="{3F97C117-FC28-4E21-8965-BD2957991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2540"/>
              <a:ext cx="202" cy="287"/>
            </a:xfrm>
            <a:custGeom>
              <a:avLst/>
              <a:gdLst>
                <a:gd name="T0" fmla="*/ 42 w 85"/>
                <a:gd name="T1" fmla="*/ 0 h 121"/>
                <a:gd name="T2" fmla="*/ 0 w 85"/>
                <a:gd name="T3" fmla="*/ 43 h 121"/>
                <a:gd name="T4" fmla="*/ 42 w 85"/>
                <a:gd name="T5" fmla="*/ 121 h 121"/>
                <a:gd name="T6" fmla="*/ 85 w 85"/>
                <a:gd name="T7" fmla="*/ 43 h 121"/>
                <a:gd name="T8" fmla="*/ 42 w 85"/>
                <a:gd name="T9" fmla="*/ 0 h 121"/>
                <a:gd name="T10" fmla="*/ 42 w 85"/>
                <a:gd name="T11" fmla="*/ 59 h 121"/>
                <a:gd name="T12" fmla="*/ 27 w 85"/>
                <a:gd name="T13" fmla="*/ 43 h 121"/>
                <a:gd name="T14" fmla="*/ 42 w 85"/>
                <a:gd name="T15" fmla="*/ 27 h 121"/>
                <a:gd name="T16" fmla="*/ 58 w 85"/>
                <a:gd name="T17" fmla="*/ 43 h 121"/>
                <a:gd name="T18" fmla="*/ 42 w 85"/>
                <a:gd name="T19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42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80"/>
                    <a:pt x="42" y="121"/>
                    <a:pt x="42" y="121"/>
                  </a:cubicBezTo>
                  <a:cubicBezTo>
                    <a:pt x="42" y="121"/>
                    <a:pt x="85" y="80"/>
                    <a:pt x="85" y="43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42" y="59"/>
                  </a:moveTo>
                  <a:cubicBezTo>
                    <a:pt x="34" y="59"/>
                    <a:pt x="27" y="52"/>
                    <a:pt x="27" y="43"/>
                  </a:cubicBezTo>
                  <a:cubicBezTo>
                    <a:pt x="27" y="34"/>
                    <a:pt x="34" y="27"/>
                    <a:pt x="42" y="27"/>
                  </a:cubicBezTo>
                  <a:cubicBezTo>
                    <a:pt x="51" y="27"/>
                    <a:pt x="58" y="34"/>
                    <a:pt x="58" y="43"/>
                  </a:cubicBezTo>
                  <a:cubicBezTo>
                    <a:pt x="58" y="52"/>
                    <a:pt x="51" y="59"/>
                    <a:pt x="42" y="59"/>
                  </a:cubicBezTo>
                  <a:close/>
                </a:path>
              </a:pathLst>
            </a:custGeom>
            <a:solidFill>
              <a:srgbClr val="FF5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10">
              <a:extLst>
                <a:ext uri="{FF2B5EF4-FFF2-40B4-BE49-F238E27FC236}">
                  <a16:creationId xmlns:a16="http://schemas.microsoft.com/office/drawing/2014/main" id="{45FBB203-81B9-40CC-828F-4DBD7B1953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0" y="2891"/>
              <a:ext cx="202" cy="285"/>
            </a:xfrm>
            <a:custGeom>
              <a:avLst/>
              <a:gdLst>
                <a:gd name="T0" fmla="*/ 42 w 85"/>
                <a:gd name="T1" fmla="*/ 0 h 120"/>
                <a:gd name="T2" fmla="*/ 0 w 85"/>
                <a:gd name="T3" fmla="*/ 42 h 120"/>
                <a:gd name="T4" fmla="*/ 42 w 85"/>
                <a:gd name="T5" fmla="*/ 120 h 120"/>
                <a:gd name="T6" fmla="*/ 85 w 85"/>
                <a:gd name="T7" fmla="*/ 42 h 120"/>
                <a:gd name="T8" fmla="*/ 42 w 85"/>
                <a:gd name="T9" fmla="*/ 0 h 120"/>
                <a:gd name="T10" fmla="*/ 42 w 85"/>
                <a:gd name="T11" fmla="*/ 58 h 120"/>
                <a:gd name="T12" fmla="*/ 27 w 85"/>
                <a:gd name="T13" fmla="*/ 42 h 120"/>
                <a:gd name="T14" fmla="*/ 42 w 85"/>
                <a:gd name="T15" fmla="*/ 26 h 120"/>
                <a:gd name="T16" fmla="*/ 58 w 85"/>
                <a:gd name="T17" fmla="*/ 42 h 120"/>
                <a:gd name="T18" fmla="*/ 42 w 85"/>
                <a:gd name="T19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0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80"/>
                    <a:pt x="42" y="120"/>
                    <a:pt x="42" y="120"/>
                  </a:cubicBezTo>
                  <a:cubicBezTo>
                    <a:pt x="42" y="120"/>
                    <a:pt x="85" y="80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42" y="58"/>
                  </a:moveTo>
                  <a:cubicBezTo>
                    <a:pt x="34" y="58"/>
                    <a:pt x="27" y="51"/>
                    <a:pt x="27" y="42"/>
                  </a:cubicBezTo>
                  <a:cubicBezTo>
                    <a:pt x="27" y="33"/>
                    <a:pt x="34" y="26"/>
                    <a:pt x="42" y="26"/>
                  </a:cubicBezTo>
                  <a:cubicBezTo>
                    <a:pt x="51" y="26"/>
                    <a:pt x="58" y="33"/>
                    <a:pt x="58" y="42"/>
                  </a:cubicBezTo>
                  <a:cubicBezTo>
                    <a:pt x="58" y="51"/>
                    <a:pt x="51" y="58"/>
                    <a:pt x="42" y="58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11">
              <a:extLst>
                <a:ext uri="{FF2B5EF4-FFF2-40B4-BE49-F238E27FC236}">
                  <a16:creationId xmlns:a16="http://schemas.microsoft.com/office/drawing/2014/main" id="{691653D6-9D00-4317-A703-06BFEBF41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0" y="1481"/>
              <a:ext cx="202" cy="285"/>
            </a:xfrm>
            <a:custGeom>
              <a:avLst/>
              <a:gdLst>
                <a:gd name="T0" fmla="*/ 42 w 85"/>
                <a:gd name="T1" fmla="*/ 0 h 120"/>
                <a:gd name="T2" fmla="*/ 0 w 85"/>
                <a:gd name="T3" fmla="*/ 42 h 120"/>
                <a:gd name="T4" fmla="*/ 42 w 85"/>
                <a:gd name="T5" fmla="*/ 120 h 120"/>
                <a:gd name="T6" fmla="*/ 85 w 85"/>
                <a:gd name="T7" fmla="*/ 42 h 120"/>
                <a:gd name="T8" fmla="*/ 42 w 85"/>
                <a:gd name="T9" fmla="*/ 0 h 120"/>
                <a:gd name="T10" fmla="*/ 42 w 85"/>
                <a:gd name="T11" fmla="*/ 58 h 120"/>
                <a:gd name="T12" fmla="*/ 26 w 85"/>
                <a:gd name="T13" fmla="*/ 42 h 120"/>
                <a:gd name="T14" fmla="*/ 42 w 85"/>
                <a:gd name="T15" fmla="*/ 27 h 120"/>
                <a:gd name="T16" fmla="*/ 58 w 85"/>
                <a:gd name="T17" fmla="*/ 42 h 120"/>
                <a:gd name="T18" fmla="*/ 42 w 85"/>
                <a:gd name="T19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0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80"/>
                    <a:pt x="42" y="120"/>
                    <a:pt x="42" y="120"/>
                  </a:cubicBezTo>
                  <a:cubicBezTo>
                    <a:pt x="42" y="120"/>
                    <a:pt x="85" y="80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42" y="58"/>
                  </a:moveTo>
                  <a:cubicBezTo>
                    <a:pt x="33" y="58"/>
                    <a:pt x="26" y="51"/>
                    <a:pt x="26" y="42"/>
                  </a:cubicBezTo>
                  <a:cubicBezTo>
                    <a:pt x="26" y="34"/>
                    <a:pt x="33" y="27"/>
                    <a:pt x="42" y="27"/>
                  </a:cubicBezTo>
                  <a:cubicBezTo>
                    <a:pt x="51" y="27"/>
                    <a:pt x="58" y="34"/>
                    <a:pt x="58" y="42"/>
                  </a:cubicBezTo>
                  <a:cubicBezTo>
                    <a:pt x="58" y="51"/>
                    <a:pt x="51" y="58"/>
                    <a:pt x="42" y="58"/>
                  </a:cubicBezTo>
                  <a:close/>
                </a:path>
              </a:pathLst>
            </a:custGeom>
            <a:solidFill>
              <a:srgbClr val="FF5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12">
              <a:extLst>
                <a:ext uri="{FF2B5EF4-FFF2-40B4-BE49-F238E27FC236}">
                  <a16:creationId xmlns:a16="http://schemas.microsoft.com/office/drawing/2014/main" id="{B68A68E2-B16E-4BBC-AC59-185AA20AA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4" y="569"/>
              <a:ext cx="202" cy="287"/>
            </a:xfrm>
            <a:custGeom>
              <a:avLst/>
              <a:gdLst>
                <a:gd name="T0" fmla="*/ 42 w 85"/>
                <a:gd name="T1" fmla="*/ 0 h 121"/>
                <a:gd name="T2" fmla="*/ 0 w 85"/>
                <a:gd name="T3" fmla="*/ 43 h 121"/>
                <a:gd name="T4" fmla="*/ 42 w 85"/>
                <a:gd name="T5" fmla="*/ 121 h 121"/>
                <a:gd name="T6" fmla="*/ 85 w 85"/>
                <a:gd name="T7" fmla="*/ 43 h 121"/>
                <a:gd name="T8" fmla="*/ 42 w 85"/>
                <a:gd name="T9" fmla="*/ 0 h 121"/>
                <a:gd name="T10" fmla="*/ 42 w 85"/>
                <a:gd name="T11" fmla="*/ 59 h 121"/>
                <a:gd name="T12" fmla="*/ 27 w 85"/>
                <a:gd name="T13" fmla="*/ 43 h 121"/>
                <a:gd name="T14" fmla="*/ 42 w 85"/>
                <a:gd name="T15" fmla="*/ 27 h 121"/>
                <a:gd name="T16" fmla="*/ 58 w 85"/>
                <a:gd name="T17" fmla="*/ 43 h 121"/>
                <a:gd name="T18" fmla="*/ 42 w 85"/>
                <a:gd name="T19" fmla="*/ 5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42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81"/>
                    <a:pt x="42" y="121"/>
                    <a:pt x="42" y="121"/>
                  </a:cubicBezTo>
                  <a:cubicBezTo>
                    <a:pt x="42" y="121"/>
                    <a:pt x="85" y="80"/>
                    <a:pt x="85" y="43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42" y="59"/>
                  </a:moveTo>
                  <a:cubicBezTo>
                    <a:pt x="34" y="59"/>
                    <a:pt x="27" y="52"/>
                    <a:pt x="27" y="43"/>
                  </a:cubicBezTo>
                  <a:cubicBezTo>
                    <a:pt x="27" y="34"/>
                    <a:pt x="34" y="27"/>
                    <a:pt x="42" y="27"/>
                  </a:cubicBezTo>
                  <a:cubicBezTo>
                    <a:pt x="51" y="27"/>
                    <a:pt x="58" y="34"/>
                    <a:pt x="58" y="43"/>
                  </a:cubicBezTo>
                  <a:cubicBezTo>
                    <a:pt x="58" y="52"/>
                    <a:pt x="51" y="59"/>
                    <a:pt x="42" y="59"/>
                  </a:cubicBezTo>
                  <a:close/>
                </a:path>
              </a:pathLst>
            </a:custGeom>
            <a:solidFill>
              <a:srgbClr val="FF5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13">
              <a:extLst>
                <a:ext uri="{FF2B5EF4-FFF2-40B4-BE49-F238E27FC236}">
                  <a16:creationId xmlns:a16="http://schemas.microsoft.com/office/drawing/2014/main" id="{2DF193D1-3579-4BA4-82B3-AADA942A34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3134"/>
              <a:ext cx="200" cy="285"/>
            </a:xfrm>
            <a:custGeom>
              <a:avLst/>
              <a:gdLst>
                <a:gd name="T0" fmla="*/ 42 w 84"/>
                <a:gd name="T1" fmla="*/ 0 h 120"/>
                <a:gd name="T2" fmla="*/ 0 w 84"/>
                <a:gd name="T3" fmla="*/ 42 h 120"/>
                <a:gd name="T4" fmla="*/ 42 w 84"/>
                <a:gd name="T5" fmla="*/ 120 h 120"/>
                <a:gd name="T6" fmla="*/ 84 w 84"/>
                <a:gd name="T7" fmla="*/ 42 h 120"/>
                <a:gd name="T8" fmla="*/ 42 w 84"/>
                <a:gd name="T9" fmla="*/ 0 h 120"/>
                <a:gd name="T10" fmla="*/ 42 w 84"/>
                <a:gd name="T11" fmla="*/ 58 h 120"/>
                <a:gd name="T12" fmla="*/ 26 w 84"/>
                <a:gd name="T13" fmla="*/ 42 h 120"/>
                <a:gd name="T14" fmla="*/ 42 w 84"/>
                <a:gd name="T15" fmla="*/ 26 h 120"/>
                <a:gd name="T16" fmla="*/ 58 w 84"/>
                <a:gd name="T17" fmla="*/ 42 h 120"/>
                <a:gd name="T18" fmla="*/ 42 w 84"/>
                <a:gd name="T19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120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80"/>
                    <a:pt x="42" y="120"/>
                    <a:pt x="42" y="120"/>
                  </a:cubicBezTo>
                  <a:cubicBezTo>
                    <a:pt x="42" y="120"/>
                    <a:pt x="84" y="80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58"/>
                  </a:moveTo>
                  <a:cubicBezTo>
                    <a:pt x="33" y="58"/>
                    <a:pt x="26" y="51"/>
                    <a:pt x="26" y="42"/>
                  </a:cubicBezTo>
                  <a:cubicBezTo>
                    <a:pt x="26" y="33"/>
                    <a:pt x="33" y="26"/>
                    <a:pt x="42" y="26"/>
                  </a:cubicBezTo>
                  <a:cubicBezTo>
                    <a:pt x="51" y="26"/>
                    <a:pt x="58" y="33"/>
                    <a:pt x="58" y="42"/>
                  </a:cubicBezTo>
                  <a:cubicBezTo>
                    <a:pt x="58" y="51"/>
                    <a:pt x="51" y="58"/>
                    <a:pt x="42" y="58"/>
                  </a:cubicBezTo>
                  <a:close/>
                </a:path>
              </a:pathLst>
            </a:custGeom>
            <a:solidFill>
              <a:srgbClr val="FF54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14">
              <a:extLst>
                <a:ext uri="{FF2B5EF4-FFF2-40B4-BE49-F238E27FC236}">
                  <a16:creationId xmlns:a16="http://schemas.microsoft.com/office/drawing/2014/main" id="{A9040A02-2674-4249-B6BC-A849EF75E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6" y="1604"/>
              <a:ext cx="202" cy="285"/>
            </a:xfrm>
            <a:custGeom>
              <a:avLst/>
              <a:gdLst>
                <a:gd name="T0" fmla="*/ 43 w 85"/>
                <a:gd name="T1" fmla="*/ 0 h 120"/>
                <a:gd name="T2" fmla="*/ 0 w 85"/>
                <a:gd name="T3" fmla="*/ 42 h 120"/>
                <a:gd name="T4" fmla="*/ 43 w 85"/>
                <a:gd name="T5" fmla="*/ 120 h 120"/>
                <a:gd name="T6" fmla="*/ 85 w 85"/>
                <a:gd name="T7" fmla="*/ 42 h 120"/>
                <a:gd name="T8" fmla="*/ 43 w 85"/>
                <a:gd name="T9" fmla="*/ 0 h 120"/>
                <a:gd name="T10" fmla="*/ 43 w 85"/>
                <a:gd name="T11" fmla="*/ 58 h 120"/>
                <a:gd name="T12" fmla="*/ 27 w 85"/>
                <a:gd name="T13" fmla="*/ 42 h 120"/>
                <a:gd name="T14" fmla="*/ 43 w 85"/>
                <a:gd name="T15" fmla="*/ 26 h 120"/>
                <a:gd name="T16" fmla="*/ 58 w 85"/>
                <a:gd name="T17" fmla="*/ 42 h 120"/>
                <a:gd name="T18" fmla="*/ 43 w 85"/>
                <a:gd name="T19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0"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80"/>
                    <a:pt x="43" y="120"/>
                    <a:pt x="43" y="120"/>
                  </a:cubicBezTo>
                  <a:cubicBezTo>
                    <a:pt x="43" y="120"/>
                    <a:pt x="85" y="80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58"/>
                  </a:moveTo>
                  <a:cubicBezTo>
                    <a:pt x="34" y="58"/>
                    <a:pt x="27" y="51"/>
                    <a:pt x="27" y="42"/>
                  </a:cubicBezTo>
                  <a:cubicBezTo>
                    <a:pt x="27" y="34"/>
                    <a:pt x="34" y="26"/>
                    <a:pt x="43" y="26"/>
                  </a:cubicBezTo>
                  <a:cubicBezTo>
                    <a:pt x="51" y="26"/>
                    <a:pt x="58" y="34"/>
                    <a:pt x="58" y="42"/>
                  </a:cubicBezTo>
                  <a:cubicBezTo>
                    <a:pt x="58" y="51"/>
                    <a:pt x="51" y="58"/>
                    <a:pt x="43" y="58"/>
                  </a:cubicBezTo>
                  <a:close/>
                </a:path>
              </a:pathLst>
            </a:custGeom>
            <a:solidFill>
              <a:srgbClr val="004B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15">
              <a:extLst>
                <a:ext uri="{FF2B5EF4-FFF2-40B4-BE49-F238E27FC236}">
                  <a16:creationId xmlns:a16="http://schemas.microsoft.com/office/drawing/2014/main" id="{7613A015-C9F5-4DD3-B9AC-9847B760D5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6" y="2932"/>
              <a:ext cx="143" cy="204"/>
            </a:xfrm>
            <a:custGeom>
              <a:avLst/>
              <a:gdLst>
                <a:gd name="T0" fmla="*/ 30 w 60"/>
                <a:gd name="T1" fmla="*/ 0 h 86"/>
                <a:gd name="T2" fmla="*/ 0 w 60"/>
                <a:gd name="T3" fmla="*/ 30 h 86"/>
                <a:gd name="T4" fmla="*/ 30 w 60"/>
                <a:gd name="T5" fmla="*/ 86 h 86"/>
                <a:gd name="T6" fmla="*/ 60 w 60"/>
                <a:gd name="T7" fmla="*/ 30 h 86"/>
                <a:gd name="T8" fmla="*/ 30 w 60"/>
                <a:gd name="T9" fmla="*/ 0 h 86"/>
                <a:gd name="T10" fmla="*/ 30 w 60"/>
                <a:gd name="T11" fmla="*/ 42 h 86"/>
                <a:gd name="T12" fmla="*/ 19 w 60"/>
                <a:gd name="T13" fmla="*/ 30 h 86"/>
                <a:gd name="T14" fmla="*/ 30 w 60"/>
                <a:gd name="T15" fmla="*/ 19 h 86"/>
                <a:gd name="T16" fmla="*/ 41 w 60"/>
                <a:gd name="T17" fmla="*/ 30 h 86"/>
                <a:gd name="T18" fmla="*/ 30 w 60"/>
                <a:gd name="T19" fmla="*/ 4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86">
                  <a:moveTo>
                    <a:pt x="30" y="0"/>
                  </a:moveTo>
                  <a:cubicBezTo>
                    <a:pt x="13" y="0"/>
                    <a:pt x="0" y="14"/>
                    <a:pt x="0" y="30"/>
                  </a:cubicBezTo>
                  <a:cubicBezTo>
                    <a:pt x="0" y="57"/>
                    <a:pt x="30" y="86"/>
                    <a:pt x="30" y="86"/>
                  </a:cubicBezTo>
                  <a:cubicBezTo>
                    <a:pt x="30" y="86"/>
                    <a:pt x="60" y="57"/>
                    <a:pt x="60" y="30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42"/>
                  </a:moveTo>
                  <a:cubicBezTo>
                    <a:pt x="24" y="42"/>
                    <a:pt x="19" y="37"/>
                    <a:pt x="19" y="30"/>
                  </a:cubicBezTo>
                  <a:cubicBezTo>
                    <a:pt x="19" y="24"/>
                    <a:pt x="24" y="19"/>
                    <a:pt x="30" y="19"/>
                  </a:cubicBezTo>
                  <a:cubicBezTo>
                    <a:pt x="36" y="19"/>
                    <a:pt x="41" y="24"/>
                    <a:pt x="41" y="30"/>
                  </a:cubicBezTo>
                  <a:cubicBezTo>
                    <a:pt x="41" y="37"/>
                    <a:pt x="36" y="42"/>
                    <a:pt x="30" y="42"/>
                  </a:cubicBezTo>
                  <a:close/>
                </a:path>
              </a:pathLst>
            </a:custGeom>
            <a:solidFill>
              <a:srgbClr val="004B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16">
              <a:extLst>
                <a:ext uri="{FF2B5EF4-FFF2-40B4-BE49-F238E27FC236}">
                  <a16:creationId xmlns:a16="http://schemas.microsoft.com/office/drawing/2014/main" id="{9501E8A2-F12E-4518-9F77-6175CC800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0" y="650"/>
              <a:ext cx="202" cy="285"/>
            </a:xfrm>
            <a:custGeom>
              <a:avLst/>
              <a:gdLst>
                <a:gd name="T0" fmla="*/ 42 w 85"/>
                <a:gd name="T1" fmla="*/ 0 h 120"/>
                <a:gd name="T2" fmla="*/ 0 w 85"/>
                <a:gd name="T3" fmla="*/ 42 h 120"/>
                <a:gd name="T4" fmla="*/ 42 w 85"/>
                <a:gd name="T5" fmla="*/ 120 h 120"/>
                <a:gd name="T6" fmla="*/ 85 w 85"/>
                <a:gd name="T7" fmla="*/ 42 h 120"/>
                <a:gd name="T8" fmla="*/ 42 w 85"/>
                <a:gd name="T9" fmla="*/ 0 h 120"/>
                <a:gd name="T10" fmla="*/ 42 w 85"/>
                <a:gd name="T11" fmla="*/ 58 h 120"/>
                <a:gd name="T12" fmla="*/ 26 w 85"/>
                <a:gd name="T13" fmla="*/ 42 h 120"/>
                <a:gd name="T14" fmla="*/ 42 w 85"/>
                <a:gd name="T15" fmla="*/ 26 h 120"/>
                <a:gd name="T16" fmla="*/ 58 w 85"/>
                <a:gd name="T17" fmla="*/ 42 h 120"/>
                <a:gd name="T18" fmla="*/ 42 w 85"/>
                <a:gd name="T19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0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80"/>
                    <a:pt x="42" y="120"/>
                    <a:pt x="42" y="120"/>
                  </a:cubicBezTo>
                  <a:cubicBezTo>
                    <a:pt x="42" y="120"/>
                    <a:pt x="85" y="80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42" y="58"/>
                  </a:moveTo>
                  <a:cubicBezTo>
                    <a:pt x="33" y="58"/>
                    <a:pt x="26" y="51"/>
                    <a:pt x="26" y="42"/>
                  </a:cubicBezTo>
                  <a:cubicBezTo>
                    <a:pt x="26" y="33"/>
                    <a:pt x="33" y="26"/>
                    <a:pt x="42" y="26"/>
                  </a:cubicBezTo>
                  <a:cubicBezTo>
                    <a:pt x="51" y="26"/>
                    <a:pt x="58" y="33"/>
                    <a:pt x="58" y="42"/>
                  </a:cubicBezTo>
                  <a:cubicBezTo>
                    <a:pt x="58" y="51"/>
                    <a:pt x="51" y="58"/>
                    <a:pt x="42" y="58"/>
                  </a:cubicBezTo>
                  <a:close/>
                </a:path>
              </a:pathLst>
            </a:custGeom>
            <a:solidFill>
              <a:srgbClr val="007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17">
              <a:extLst>
                <a:ext uri="{FF2B5EF4-FFF2-40B4-BE49-F238E27FC236}">
                  <a16:creationId xmlns:a16="http://schemas.microsoft.com/office/drawing/2014/main" id="{712CAF6D-972F-471C-A4A3-EA45F58F8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2749"/>
              <a:ext cx="202" cy="285"/>
            </a:xfrm>
            <a:custGeom>
              <a:avLst/>
              <a:gdLst>
                <a:gd name="T0" fmla="*/ 43 w 85"/>
                <a:gd name="T1" fmla="*/ 0 h 120"/>
                <a:gd name="T2" fmla="*/ 0 w 85"/>
                <a:gd name="T3" fmla="*/ 42 h 120"/>
                <a:gd name="T4" fmla="*/ 43 w 85"/>
                <a:gd name="T5" fmla="*/ 120 h 120"/>
                <a:gd name="T6" fmla="*/ 85 w 85"/>
                <a:gd name="T7" fmla="*/ 42 h 120"/>
                <a:gd name="T8" fmla="*/ 43 w 85"/>
                <a:gd name="T9" fmla="*/ 0 h 120"/>
                <a:gd name="T10" fmla="*/ 43 w 85"/>
                <a:gd name="T11" fmla="*/ 58 h 120"/>
                <a:gd name="T12" fmla="*/ 27 w 85"/>
                <a:gd name="T13" fmla="*/ 42 h 120"/>
                <a:gd name="T14" fmla="*/ 43 w 85"/>
                <a:gd name="T15" fmla="*/ 26 h 120"/>
                <a:gd name="T16" fmla="*/ 59 w 85"/>
                <a:gd name="T17" fmla="*/ 42 h 120"/>
                <a:gd name="T18" fmla="*/ 43 w 85"/>
                <a:gd name="T19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0"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80"/>
                    <a:pt x="43" y="120"/>
                    <a:pt x="43" y="120"/>
                  </a:cubicBezTo>
                  <a:cubicBezTo>
                    <a:pt x="43" y="120"/>
                    <a:pt x="85" y="80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58"/>
                  </a:moveTo>
                  <a:cubicBezTo>
                    <a:pt x="34" y="58"/>
                    <a:pt x="27" y="51"/>
                    <a:pt x="27" y="42"/>
                  </a:cubicBezTo>
                  <a:cubicBezTo>
                    <a:pt x="27" y="33"/>
                    <a:pt x="34" y="26"/>
                    <a:pt x="43" y="26"/>
                  </a:cubicBezTo>
                  <a:cubicBezTo>
                    <a:pt x="52" y="26"/>
                    <a:pt x="59" y="33"/>
                    <a:pt x="59" y="42"/>
                  </a:cubicBezTo>
                  <a:cubicBezTo>
                    <a:pt x="59" y="51"/>
                    <a:pt x="52" y="58"/>
                    <a:pt x="43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18">
              <a:extLst>
                <a:ext uri="{FF2B5EF4-FFF2-40B4-BE49-F238E27FC236}">
                  <a16:creationId xmlns:a16="http://schemas.microsoft.com/office/drawing/2014/main" id="{AD0671AE-4A53-4C5D-9BF6-4B371B63C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" y="3499"/>
              <a:ext cx="266" cy="378"/>
            </a:xfrm>
            <a:custGeom>
              <a:avLst/>
              <a:gdLst>
                <a:gd name="T0" fmla="*/ 56 w 112"/>
                <a:gd name="T1" fmla="*/ 0 h 159"/>
                <a:gd name="T2" fmla="*/ 0 w 112"/>
                <a:gd name="T3" fmla="*/ 56 h 159"/>
                <a:gd name="T4" fmla="*/ 56 w 112"/>
                <a:gd name="T5" fmla="*/ 159 h 159"/>
                <a:gd name="T6" fmla="*/ 112 w 112"/>
                <a:gd name="T7" fmla="*/ 56 h 159"/>
                <a:gd name="T8" fmla="*/ 56 w 112"/>
                <a:gd name="T9" fmla="*/ 0 h 159"/>
                <a:gd name="T10" fmla="*/ 56 w 112"/>
                <a:gd name="T11" fmla="*/ 77 h 159"/>
                <a:gd name="T12" fmla="*/ 35 w 112"/>
                <a:gd name="T13" fmla="*/ 56 h 159"/>
                <a:gd name="T14" fmla="*/ 56 w 112"/>
                <a:gd name="T15" fmla="*/ 36 h 159"/>
                <a:gd name="T16" fmla="*/ 77 w 112"/>
                <a:gd name="T17" fmla="*/ 56 h 159"/>
                <a:gd name="T18" fmla="*/ 56 w 112"/>
                <a:gd name="T19" fmla="*/ 7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59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106"/>
                    <a:pt x="56" y="159"/>
                    <a:pt x="56" y="159"/>
                  </a:cubicBezTo>
                  <a:cubicBezTo>
                    <a:pt x="56" y="159"/>
                    <a:pt x="112" y="106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  <a:close/>
                  <a:moveTo>
                    <a:pt x="56" y="77"/>
                  </a:moveTo>
                  <a:cubicBezTo>
                    <a:pt x="44" y="77"/>
                    <a:pt x="35" y="68"/>
                    <a:pt x="35" y="56"/>
                  </a:cubicBezTo>
                  <a:cubicBezTo>
                    <a:pt x="35" y="45"/>
                    <a:pt x="44" y="36"/>
                    <a:pt x="56" y="36"/>
                  </a:cubicBezTo>
                  <a:cubicBezTo>
                    <a:pt x="67" y="36"/>
                    <a:pt x="77" y="45"/>
                    <a:pt x="77" y="56"/>
                  </a:cubicBezTo>
                  <a:cubicBezTo>
                    <a:pt x="77" y="68"/>
                    <a:pt x="67" y="77"/>
                    <a:pt x="56" y="77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19">
              <a:extLst>
                <a:ext uri="{FF2B5EF4-FFF2-40B4-BE49-F238E27FC236}">
                  <a16:creationId xmlns:a16="http://schemas.microsoft.com/office/drawing/2014/main" id="{388D15D3-E6A4-4AEF-9071-E88371671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3" y="2184"/>
              <a:ext cx="597" cy="152"/>
            </a:xfrm>
            <a:custGeom>
              <a:avLst/>
              <a:gdLst>
                <a:gd name="T0" fmla="*/ 34 w 251"/>
                <a:gd name="T1" fmla="*/ 23 h 64"/>
                <a:gd name="T2" fmla="*/ 107 w 251"/>
                <a:gd name="T3" fmla="*/ 8 h 64"/>
                <a:gd name="T4" fmla="*/ 168 w 251"/>
                <a:gd name="T5" fmla="*/ 23 h 64"/>
                <a:gd name="T6" fmla="*/ 214 w 251"/>
                <a:gd name="T7" fmla="*/ 30 h 64"/>
                <a:gd name="T8" fmla="*/ 212 w 251"/>
                <a:gd name="T9" fmla="*/ 44 h 64"/>
                <a:gd name="T10" fmla="*/ 114 w 251"/>
                <a:gd name="T11" fmla="*/ 49 h 64"/>
                <a:gd name="T12" fmla="*/ 22 w 251"/>
                <a:gd name="T13" fmla="*/ 49 h 64"/>
                <a:gd name="T14" fmla="*/ 34 w 251"/>
                <a:gd name="T15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64">
                  <a:moveTo>
                    <a:pt x="34" y="23"/>
                  </a:moveTo>
                  <a:cubicBezTo>
                    <a:pt x="68" y="21"/>
                    <a:pt x="84" y="0"/>
                    <a:pt x="107" y="8"/>
                  </a:cubicBezTo>
                  <a:cubicBezTo>
                    <a:pt x="130" y="17"/>
                    <a:pt x="137" y="29"/>
                    <a:pt x="168" y="23"/>
                  </a:cubicBezTo>
                  <a:cubicBezTo>
                    <a:pt x="198" y="17"/>
                    <a:pt x="190" y="30"/>
                    <a:pt x="214" y="30"/>
                  </a:cubicBezTo>
                  <a:cubicBezTo>
                    <a:pt x="237" y="30"/>
                    <a:pt x="251" y="42"/>
                    <a:pt x="212" y="44"/>
                  </a:cubicBezTo>
                  <a:cubicBezTo>
                    <a:pt x="173" y="46"/>
                    <a:pt x="135" y="56"/>
                    <a:pt x="114" y="49"/>
                  </a:cubicBezTo>
                  <a:cubicBezTo>
                    <a:pt x="94" y="43"/>
                    <a:pt x="42" y="64"/>
                    <a:pt x="22" y="49"/>
                  </a:cubicBezTo>
                  <a:cubicBezTo>
                    <a:pt x="2" y="34"/>
                    <a:pt x="0" y="24"/>
                    <a:pt x="3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20">
              <a:extLst>
                <a:ext uri="{FF2B5EF4-FFF2-40B4-BE49-F238E27FC236}">
                  <a16:creationId xmlns:a16="http://schemas.microsoft.com/office/drawing/2014/main" id="{79D042D1-7E81-4A33-BAE4-F4419B825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9" y="2568"/>
              <a:ext cx="432" cy="112"/>
            </a:xfrm>
            <a:custGeom>
              <a:avLst/>
              <a:gdLst>
                <a:gd name="T0" fmla="*/ 25 w 182"/>
                <a:gd name="T1" fmla="*/ 17 h 47"/>
                <a:gd name="T2" fmla="*/ 78 w 182"/>
                <a:gd name="T3" fmla="*/ 6 h 47"/>
                <a:gd name="T4" fmla="*/ 122 w 182"/>
                <a:gd name="T5" fmla="*/ 17 h 47"/>
                <a:gd name="T6" fmla="*/ 155 w 182"/>
                <a:gd name="T7" fmla="*/ 22 h 47"/>
                <a:gd name="T8" fmla="*/ 154 w 182"/>
                <a:gd name="T9" fmla="*/ 32 h 47"/>
                <a:gd name="T10" fmla="*/ 83 w 182"/>
                <a:gd name="T11" fmla="*/ 36 h 47"/>
                <a:gd name="T12" fmla="*/ 16 w 182"/>
                <a:gd name="T13" fmla="*/ 36 h 47"/>
                <a:gd name="T14" fmla="*/ 25 w 182"/>
                <a:gd name="T15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47">
                  <a:moveTo>
                    <a:pt x="25" y="17"/>
                  </a:moveTo>
                  <a:cubicBezTo>
                    <a:pt x="50" y="16"/>
                    <a:pt x="61" y="0"/>
                    <a:pt x="78" y="6"/>
                  </a:cubicBezTo>
                  <a:cubicBezTo>
                    <a:pt x="94" y="12"/>
                    <a:pt x="100" y="21"/>
                    <a:pt x="122" y="17"/>
                  </a:cubicBezTo>
                  <a:cubicBezTo>
                    <a:pt x="144" y="12"/>
                    <a:pt x="138" y="22"/>
                    <a:pt x="155" y="22"/>
                  </a:cubicBezTo>
                  <a:cubicBezTo>
                    <a:pt x="173" y="22"/>
                    <a:pt x="182" y="30"/>
                    <a:pt x="154" y="32"/>
                  </a:cubicBezTo>
                  <a:cubicBezTo>
                    <a:pt x="126" y="34"/>
                    <a:pt x="98" y="41"/>
                    <a:pt x="83" y="36"/>
                  </a:cubicBezTo>
                  <a:cubicBezTo>
                    <a:pt x="68" y="31"/>
                    <a:pt x="31" y="47"/>
                    <a:pt x="16" y="36"/>
                  </a:cubicBezTo>
                  <a:cubicBezTo>
                    <a:pt x="2" y="25"/>
                    <a:pt x="0" y="17"/>
                    <a:pt x="2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21">
              <a:extLst>
                <a:ext uri="{FF2B5EF4-FFF2-40B4-BE49-F238E27FC236}">
                  <a16:creationId xmlns:a16="http://schemas.microsoft.com/office/drawing/2014/main" id="{72C74CEC-CC7C-413A-8862-D599C005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" y="1229"/>
              <a:ext cx="597" cy="154"/>
            </a:xfrm>
            <a:custGeom>
              <a:avLst/>
              <a:gdLst>
                <a:gd name="T0" fmla="*/ 34 w 251"/>
                <a:gd name="T1" fmla="*/ 23 h 65"/>
                <a:gd name="T2" fmla="*/ 107 w 251"/>
                <a:gd name="T3" fmla="*/ 9 h 65"/>
                <a:gd name="T4" fmla="*/ 168 w 251"/>
                <a:gd name="T5" fmla="*/ 23 h 65"/>
                <a:gd name="T6" fmla="*/ 214 w 251"/>
                <a:gd name="T7" fmla="*/ 30 h 65"/>
                <a:gd name="T8" fmla="*/ 212 w 251"/>
                <a:gd name="T9" fmla="*/ 45 h 65"/>
                <a:gd name="T10" fmla="*/ 114 w 251"/>
                <a:gd name="T11" fmla="*/ 50 h 65"/>
                <a:gd name="T12" fmla="*/ 22 w 251"/>
                <a:gd name="T13" fmla="*/ 50 h 65"/>
                <a:gd name="T14" fmla="*/ 34 w 251"/>
                <a:gd name="T15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65">
                  <a:moveTo>
                    <a:pt x="34" y="23"/>
                  </a:moveTo>
                  <a:cubicBezTo>
                    <a:pt x="68" y="22"/>
                    <a:pt x="84" y="0"/>
                    <a:pt x="107" y="9"/>
                  </a:cubicBezTo>
                  <a:cubicBezTo>
                    <a:pt x="130" y="17"/>
                    <a:pt x="137" y="29"/>
                    <a:pt x="168" y="23"/>
                  </a:cubicBezTo>
                  <a:cubicBezTo>
                    <a:pt x="198" y="17"/>
                    <a:pt x="190" y="30"/>
                    <a:pt x="214" y="30"/>
                  </a:cubicBezTo>
                  <a:cubicBezTo>
                    <a:pt x="237" y="30"/>
                    <a:pt x="251" y="42"/>
                    <a:pt x="212" y="45"/>
                  </a:cubicBezTo>
                  <a:cubicBezTo>
                    <a:pt x="173" y="47"/>
                    <a:pt x="135" y="57"/>
                    <a:pt x="114" y="50"/>
                  </a:cubicBezTo>
                  <a:cubicBezTo>
                    <a:pt x="94" y="44"/>
                    <a:pt x="42" y="65"/>
                    <a:pt x="22" y="50"/>
                  </a:cubicBezTo>
                  <a:cubicBezTo>
                    <a:pt x="2" y="35"/>
                    <a:pt x="0" y="24"/>
                    <a:pt x="3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22">
              <a:extLst>
                <a:ext uri="{FF2B5EF4-FFF2-40B4-BE49-F238E27FC236}">
                  <a16:creationId xmlns:a16="http://schemas.microsoft.com/office/drawing/2014/main" id="{001145A7-705D-4AF4-9692-ECC03B52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" y="422"/>
              <a:ext cx="425" cy="199"/>
            </a:xfrm>
            <a:custGeom>
              <a:avLst/>
              <a:gdLst>
                <a:gd name="T0" fmla="*/ 24 w 179"/>
                <a:gd name="T1" fmla="*/ 30 h 84"/>
                <a:gd name="T2" fmla="*/ 76 w 179"/>
                <a:gd name="T3" fmla="*/ 11 h 84"/>
                <a:gd name="T4" fmla="*/ 120 w 179"/>
                <a:gd name="T5" fmla="*/ 30 h 84"/>
                <a:gd name="T6" fmla="*/ 153 w 179"/>
                <a:gd name="T7" fmla="*/ 39 h 84"/>
                <a:gd name="T8" fmla="*/ 151 w 179"/>
                <a:gd name="T9" fmla="*/ 58 h 84"/>
                <a:gd name="T10" fmla="*/ 82 w 179"/>
                <a:gd name="T11" fmla="*/ 65 h 84"/>
                <a:gd name="T12" fmla="*/ 16 w 179"/>
                <a:gd name="T13" fmla="*/ 65 h 84"/>
                <a:gd name="T14" fmla="*/ 24 w 179"/>
                <a:gd name="T15" fmla="*/ 3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84">
                  <a:moveTo>
                    <a:pt x="24" y="30"/>
                  </a:moveTo>
                  <a:cubicBezTo>
                    <a:pt x="48" y="28"/>
                    <a:pt x="60" y="0"/>
                    <a:pt x="76" y="11"/>
                  </a:cubicBezTo>
                  <a:cubicBezTo>
                    <a:pt x="93" y="22"/>
                    <a:pt x="98" y="38"/>
                    <a:pt x="120" y="30"/>
                  </a:cubicBezTo>
                  <a:cubicBezTo>
                    <a:pt x="141" y="22"/>
                    <a:pt x="136" y="39"/>
                    <a:pt x="153" y="39"/>
                  </a:cubicBezTo>
                  <a:cubicBezTo>
                    <a:pt x="170" y="39"/>
                    <a:pt x="179" y="55"/>
                    <a:pt x="151" y="58"/>
                  </a:cubicBezTo>
                  <a:cubicBezTo>
                    <a:pt x="123" y="61"/>
                    <a:pt x="96" y="73"/>
                    <a:pt x="82" y="65"/>
                  </a:cubicBezTo>
                  <a:cubicBezTo>
                    <a:pt x="67" y="56"/>
                    <a:pt x="30" y="84"/>
                    <a:pt x="16" y="65"/>
                  </a:cubicBezTo>
                  <a:cubicBezTo>
                    <a:pt x="1" y="45"/>
                    <a:pt x="0" y="31"/>
                    <a:pt x="2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23">
              <a:extLst>
                <a:ext uri="{FF2B5EF4-FFF2-40B4-BE49-F238E27FC236}">
                  <a16:creationId xmlns:a16="http://schemas.microsoft.com/office/drawing/2014/main" id="{A531BBD3-BD04-4B74-AA9D-49206504A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3222"/>
              <a:ext cx="247" cy="113"/>
            </a:xfrm>
            <a:custGeom>
              <a:avLst/>
              <a:gdLst>
                <a:gd name="T0" fmla="*/ 14 w 104"/>
                <a:gd name="T1" fmla="*/ 17 h 48"/>
                <a:gd name="T2" fmla="*/ 44 w 104"/>
                <a:gd name="T3" fmla="*/ 6 h 48"/>
                <a:gd name="T4" fmla="*/ 69 w 104"/>
                <a:gd name="T5" fmla="*/ 17 h 48"/>
                <a:gd name="T6" fmla="*/ 88 w 104"/>
                <a:gd name="T7" fmla="*/ 22 h 48"/>
                <a:gd name="T8" fmla="*/ 87 w 104"/>
                <a:gd name="T9" fmla="*/ 33 h 48"/>
                <a:gd name="T10" fmla="*/ 47 w 104"/>
                <a:gd name="T11" fmla="*/ 37 h 48"/>
                <a:gd name="T12" fmla="*/ 9 w 104"/>
                <a:gd name="T13" fmla="*/ 37 h 48"/>
                <a:gd name="T14" fmla="*/ 14 w 104"/>
                <a:gd name="T1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48">
                  <a:moveTo>
                    <a:pt x="14" y="17"/>
                  </a:moveTo>
                  <a:cubicBezTo>
                    <a:pt x="28" y="16"/>
                    <a:pt x="35" y="0"/>
                    <a:pt x="44" y="6"/>
                  </a:cubicBezTo>
                  <a:cubicBezTo>
                    <a:pt x="54" y="13"/>
                    <a:pt x="57" y="21"/>
                    <a:pt x="69" y="17"/>
                  </a:cubicBezTo>
                  <a:cubicBezTo>
                    <a:pt x="82" y="13"/>
                    <a:pt x="79" y="22"/>
                    <a:pt x="88" y="22"/>
                  </a:cubicBezTo>
                  <a:cubicBezTo>
                    <a:pt x="98" y="22"/>
                    <a:pt x="104" y="31"/>
                    <a:pt x="87" y="33"/>
                  </a:cubicBezTo>
                  <a:cubicBezTo>
                    <a:pt x="71" y="35"/>
                    <a:pt x="56" y="42"/>
                    <a:pt x="47" y="37"/>
                  </a:cubicBezTo>
                  <a:cubicBezTo>
                    <a:pt x="39" y="32"/>
                    <a:pt x="18" y="48"/>
                    <a:pt x="9" y="37"/>
                  </a:cubicBezTo>
                  <a:cubicBezTo>
                    <a:pt x="1" y="26"/>
                    <a:pt x="0" y="18"/>
                    <a:pt x="1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24">
              <a:extLst>
                <a:ext uri="{FF2B5EF4-FFF2-40B4-BE49-F238E27FC236}">
                  <a16:creationId xmlns:a16="http://schemas.microsoft.com/office/drawing/2014/main" id="{92DECCA0-B8D8-42A4-85CD-B527C2F49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5" y="1079"/>
              <a:ext cx="428" cy="200"/>
            </a:xfrm>
            <a:custGeom>
              <a:avLst/>
              <a:gdLst>
                <a:gd name="T0" fmla="*/ 24 w 180"/>
                <a:gd name="T1" fmla="*/ 30 h 84"/>
                <a:gd name="T2" fmla="*/ 77 w 180"/>
                <a:gd name="T3" fmla="*/ 11 h 84"/>
                <a:gd name="T4" fmla="*/ 120 w 180"/>
                <a:gd name="T5" fmla="*/ 30 h 84"/>
                <a:gd name="T6" fmla="*/ 153 w 180"/>
                <a:gd name="T7" fmla="*/ 39 h 84"/>
                <a:gd name="T8" fmla="*/ 152 w 180"/>
                <a:gd name="T9" fmla="*/ 58 h 84"/>
                <a:gd name="T10" fmla="*/ 82 w 180"/>
                <a:gd name="T11" fmla="*/ 64 h 84"/>
                <a:gd name="T12" fmla="*/ 16 w 180"/>
                <a:gd name="T13" fmla="*/ 64 h 84"/>
                <a:gd name="T14" fmla="*/ 24 w 180"/>
                <a:gd name="T15" fmla="*/ 3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84">
                  <a:moveTo>
                    <a:pt x="24" y="30"/>
                  </a:moveTo>
                  <a:cubicBezTo>
                    <a:pt x="49" y="28"/>
                    <a:pt x="60" y="0"/>
                    <a:pt x="77" y="11"/>
                  </a:cubicBezTo>
                  <a:cubicBezTo>
                    <a:pt x="93" y="22"/>
                    <a:pt x="99" y="37"/>
                    <a:pt x="120" y="30"/>
                  </a:cubicBezTo>
                  <a:cubicBezTo>
                    <a:pt x="142" y="22"/>
                    <a:pt x="136" y="39"/>
                    <a:pt x="153" y="39"/>
                  </a:cubicBezTo>
                  <a:cubicBezTo>
                    <a:pt x="170" y="39"/>
                    <a:pt x="180" y="55"/>
                    <a:pt x="152" y="58"/>
                  </a:cubicBezTo>
                  <a:cubicBezTo>
                    <a:pt x="124" y="61"/>
                    <a:pt x="97" y="73"/>
                    <a:pt x="82" y="64"/>
                  </a:cubicBezTo>
                  <a:cubicBezTo>
                    <a:pt x="68" y="56"/>
                    <a:pt x="31" y="84"/>
                    <a:pt x="16" y="64"/>
                  </a:cubicBezTo>
                  <a:cubicBezTo>
                    <a:pt x="2" y="45"/>
                    <a:pt x="0" y="31"/>
                    <a:pt x="24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25">
              <a:extLst>
                <a:ext uri="{FF2B5EF4-FFF2-40B4-BE49-F238E27FC236}">
                  <a16:creationId xmlns:a16="http://schemas.microsoft.com/office/drawing/2014/main" id="{6A3B0BBF-645A-41D2-8947-C7DD6BD1C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" y="2279"/>
              <a:ext cx="437" cy="111"/>
            </a:xfrm>
            <a:custGeom>
              <a:avLst/>
              <a:gdLst>
                <a:gd name="T0" fmla="*/ 25 w 184"/>
                <a:gd name="T1" fmla="*/ 17 h 47"/>
                <a:gd name="T2" fmla="*/ 78 w 184"/>
                <a:gd name="T3" fmla="*/ 6 h 47"/>
                <a:gd name="T4" fmla="*/ 123 w 184"/>
                <a:gd name="T5" fmla="*/ 17 h 47"/>
                <a:gd name="T6" fmla="*/ 157 w 184"/>
                <a:gd name="T7" fmla="*/ 22 h 47"/>
                <a:gd name="T8" fmla="*/ 155 w 184"/>
                <a:gd name="T9" fmla="*/ 33 h 47"/>
                <a:gd name="T10" fmla="*/ 84 w 184"/>
                <a:gd name="T11" fmla="*/ 37 h 47"/>
                <a:gd name="T12" fmla="*/ 17 w 184"/>
                <a:gd name="T13" fmla="*/ 37 h 47"/>
                <a:gd name="T14" fmla="*/ 25 w 184"/>
                <a:gd name="T15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47">
                  <a:moveTo>
                    <a:pt x="25" y="17"/>
                  </a:moveTo>
                  <a:cubicBezTo>
                    <a:pt x="50" y="16"/>
                    <a:pt x="62" y="0"/>
                    <a:pt x="78" y="6"/>
                  </a:cubicBezTo>
                  <a:cubicBezTo>
                    <a:pt x="95" y="13"/>
                    <a:pt x="101" y="21"/>
                    <a:pt x="123" y="17"/>
                  </a:cubicBezTo>
                  <a:cubicBezTo>
                    <a:pt x="145" y="13"/>
                    <a:pt x="139" y="22"/>
                    <a:pt x="157" y="22"/>
                  </a:cubicBezTo>
                  <a:cubicBezTo>
                    <a:pt x="174" y="22"/>
                    <a:pt x="184" y="31"/>
                    <a:pt x="155" y="33"/>
                  </a:cubicBezTo>
                  <a:cubicBezTo>
                    <a:pt x="127" y="34"/>
                    <a:pt x="99" y="41"/>
                    <a:pt x="84" y="37"/>
                  </a:cubicBezTo>
                  <a:cubicBezTo>
                    <a:pt x="69" y="32"/>
                    <a:pt x="31" y="47"/>
                    <a:pt x="17" y="37"/>
                  </a:cubicBezTo>
                  <a:cubicBezTo>
                    <a:pt x="2" y="26"/>
                    <a:pt x="0" y="18"/>
                    <a:pt x="2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99419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7894643" cy="126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 u="sng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and AI</a:t>
            </a:r>
            <a:r>
              <a:rPr lang="en-US" b="1">
                <a:solidFill>
                  <a:srgbClr val="002060"/>
                </a:solidFill>
              </a:rPr>
              <a:t> master at </a:t>
            </a:r>
            <a:r>
              <a:rPr lang="en-US" b="1" u="sng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Liverpool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2" name="Google Shape;132;p3"/>
          <p:cNvSpPr/>
          <p:nvPr/>
        </p:nvSpPr>
        <p:spPr>
          <a:xfrm rot="-5400000">
            <a:off x="426383" y="2505398"/>
            <a:ext cx="3431201" cy="3614038"/>
          </a:xfrm>
          <a:prstGeom prst="roundRect">
            <a:avLst>
              <a:gd name="adj" fmla="val 9895"/>
            </a:avLst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563473" y="3601187"/>
            <a:ext cx="3157020" cy="45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555D"/>
              </a:buClr>
              <a:buSzPts val="1800"/>
              <a:buFont typeface="Quattrocento Sans"/>
              <a:buNone/>
            </a:pPr>
            <a:r>
              <a:rPr lang="en-US" sz="1800" b="1" i="0" u="none" strike="noStrike" cap="none">
                <a:solidFill>
                  <a:srgbClr val="E655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Semester one </a:t>
            </a:r>
            <a:endParaRPr sz="1400" b="1" i="0" u="none" strike="noStrike" cap="none">
              <a:solidFill>
                <a:srgbClr val="E6555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426029" y="4499586"/>
            <a:ext cx="3522973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Research Methods</a:t>
            </a:r>
            <a:br>
              <a:rPr lang="en-US" sz="1400" b="0" i="0" u="sng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400" b="0" i="0" u="none" strike="noStrike" cap="none" dirty="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Programming : project </a:t>
            </a:r>
            <a:r>
              <a:rPr lang="en-US" dirty="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~</a:t>
            </a:r>
            <a:r>
              <a:rPr lang="en-US" dirty="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Databases &amp; Info Systems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 dirty="0" err="1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Maths</a:t>
            </a:r>
            <a:r>
              <a:rPr lang="en-US" sz="1400" b="0" i="0" u="none" strike="noStrike" cap="none" dirty="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Stats : project </a:t>
            </a:r>
            <a:r>
              <a:rPr lang="en-US" dirty="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400" b="0" i="0" u="none" strike="noStrike" cap="none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5" name="Google Shape;135;p3"/>
          <p:cNvGrpSpPr/>
          <p:nvPr/>
        </p:nvGrpSpPr>
        <p:grpSpPr>
          <a:xfrm>
            <a:off x="1900055" y="2851156"/>
            <a:ext cx="483856" cy="483856"/>
            <a:chOff x="2230254" y="2887950"/>
            <a:chExt cx="483856" cy="483856"/>
          </a:xfrm>
        </p:grpSpPr>
        <p:sp>
          <p:nvSpPr>
            <p:cNvPr id="136" name="Google Shape;136;p3"/>
            <p:cNvSpPr/>
            <p:nvPr/>
          </p:nvSpPr>
          <p:spPr>
            <a:xfrm>
              <a:off x="2230254" y="2887950"/>
              <a:ext cx="483856" cy="483856"/>
            </a:xfrm>
            <a:prstGeom prst="ellipse">
              <a:avLst/>
            </a:prstGeom>
            <a:solidFill>
              <a:srgbClr val="F8E7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137;p3"/>
            <p:cNvGrpSpPr/>
            <p:nvPr/>
          </p:nvGrpSpPr>
          <p:grpSpPr>
            <a:xfrm>
              <a:off x="2380330" y="3037184"/>
              <a:ext cx="183704" cy="185389"/>
              <a:chOff x="7021513" y="2890838"/>
              <a:chExt cx="346076" cy="349250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7073901" y="2890838"/>
                <a:ext cx="293688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2" extrusionOk="0">
                    <a:moveTo>
                      <a:pt x="185" y="0"/>
                    </a:moveTo>
                    <a:lnTo>
                      <a:pt x="48" y="172"/>
                    </a:lnTo>
                    <a:lnTo>
                      <a:pt x="0" y="124"/>
                    </a:lnTo>
                  </a:path>
                </a:pathLst>
              </a:custGeom>
              <a:noFill/>
              <a:ln w="15875" cap="rnd" cmpd="sng">
                <a:solidFill>
                  <a:srgbClr val="E6555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7021513" y="2967038"/>
                <a:ext cx="271463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71" y="28"/>
                    </a:moveTo>
                    <a:cubicBezTo>
                      <a:pt x="72" y="31"/>
                      <a:pt x="72" y="33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42" y="0"/>
                      <a:pt x="47" y="1"/>
                      <a:pt x="52" y="4"/>
                    </a:cubicBezTo>
                  </a:path>
                </a:pathLst>
              </a:custGeom>
              <a:noFill/>
              <a:ln w="15875" cap="rnd" cmpd="sng">
                <a:solidFill>
                  <a:srgbClr val="E655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cxnSp>
        <p:nvCxnSpPr>
          <p:cNvPr id="140" name="Google Shape;140;p3"/>
          <p:cNvCxnSpPr/>
          <p:nvPr/>
        </p:nvCxnSpPr>
        <p:spPr>
          <a:xfrm>
            <a:off x="615016" y="4247523"/>
            <a:ext cx="3053934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3"/>
          <p:cNvSpPr/>
          <p:nvPr/>
        </p:nvSpPr>
        <p:spPr>
          <a:xfrm rot="-5400000">
            <a:off x="4375387" y="2505399"/>
            <a:ext cx="3431201" cy="3614038"/>
          </a:xfrm>
          <a:prstGeom prst="roundRect">
            <a:avLst>
              <a:gd name="adj" fmla="val 9895"/>
            </a:avLst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4512477" y="3601188"/>
            <a:ext cx="3157020" cy="45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555D"/>
              </a:buClr>
              <a:buSzPts val="1800"/>
              <a:buFont typeface="Quattrocento Sans"/>
              <a:buNone/>
            </a:pPr>
            <a:r>
              <a:rPr lang="en-US" sz="1800" b="1" i="0" u="none" strike="noStrike" cap="none">
                <a:solidFill>
                  <a:srgbClr val="E655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Semester two</a:t>
            </a:r>
            <a:endParaRPr sz="1400" b="1" i="0" u="none" strike="noStrike" cap="none">
              <a:solidFill>
                <a:srgbClr val="E6555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4926566" y="4499586"/>
            <a:ext cx="2742931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Applied AI : project </a:t>
            </a:r>
            <a:r>
              <a:rPr lang="en-US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lang="en-US" sz="1400" b="0" i="0" u="none" strike="noStrike" cap="none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~</a:t>
            </a:r>
            <a:r>
              <a:rPr lang="en-US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Computational Intelligence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ML and Bioinspired Optimisation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Mining and Visualization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4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4" name="Google Shape;144;p3"/>
          <p:cNvCxnSpPr/>
          <p:nvPr/>
        </p:nvCxnSpPr>
        <p:spPr>
          <a:xfrm>
            <a:off x="4564020" y="4247524"/>
            <a:ext cx="3053934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3"/>
          <p:cNvSpPr/>
          <p:nvPr/>
        </p:nvSpPr>
        <p:spPr>
          <a:xfrm rot="-5400000">
            <a:off x="8324390" y="2505400"/>
            <a:ext cx="3431201" cy="3614038"/>
          </a:xfrm>
          <a:prstGeom prst="roundRect">
            <a:avLst>
              <a:gd name="adj" fmla="val 9895"/>
            </a:avLst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8461480" y="3601189"/>
            <a:ext cx="3157020" cy="45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555D"/>
              </a:buClr>
              <a:buSzPts val="1800"/>
              <a:buFont typeface="Quattrocento Sans"/>
              <a:buNone/>
            </a:pPr>
            <a:r>
              <a:rPr lang="en-US" sz="1800" b="1" i="0" u="none" strike="noStrike" cap="none">
                <a:solidFill>
                  <a:srgbClr val="E655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Semester three</a:t>
            </a:r>
            <a:endParaRPr sz="1400" b="1" i="0" u="none" strike="noStrike" cap="none">
              <a:solidFill>
                <a:srgbClr val="E6555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8461479" y="4499588"/>
            <a:ext cx="3236149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Dissertation : 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 card fraud detection</a:t>
            </a:r>
            <a:endParaRPr sz="14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8" name="Google Shape;148;p3"/>
          <p:cNvCxnSpPr/>
          <p:nvPr/>
        </p:nvCxnSpPr>
        <p:spPr>
          <a:xfrm>
            <a:off x="8513023" y="4247525"/>
            <a:ext cx="3053934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9" name="Google Shape;149;p3"/>
          <p:cNvGrpSpPr/>
          <p:nvPr/>
        </p:nvGrpSpPr>
        <p:grpSpPr>
          <a:xfrm>
            <a:off x="5873129" y="2866605"/>
            <a:ext cx="483856" cy="483856"/>
            <a:chOff x="2230254" y="2887950"/>
            <a:chExt cx="483856" cy="483856"/>
          </a:xfrm>
        </p:grpSpPr>
        <p:sp>
          <p:nvSpPr>
            <p:cNvPr id="150" name="Google Shape;150;p3"/>
            <p:cNvSpPr/>
            <p:nvPr/>
          </p:nvSpPr>
          <p:spPr>
            <a:xfrm>
              <a:off x="2230254" y="2887950"/>
              <a:ext cx="483856" cy="483856"/>
            </a:xfrm>
            <a:prstGeom prst="ellipse">
              <a:avLst/>
            </a:prstGeom>
            <a:solidFill>
              <a:srgbClr val="F8E7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2380330" y="3037184"/>
              <a:ext cx="183704" cy="185389"/>
              <a:chOff x="7021513" y="2890838"/>
              <a:chExt cx="346076" cy="349250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7073901" y="2890838"/>
                <a:ext cx="293688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2" extrusionOk="0">
                    <a:moveTo>
                      <a:pt x="185" y="0"/>
                    </a:moveTo>
                    <a:lnTo>
                      <a:pt x="48" y="172"/>
                    </a:lnTo>
                    <a:lnTo>
                      <a:pt x="0" y="124"/>
                    </a:lnTo>
                  </a:path>
                </a:pathLst>
              </a:custGeom>
              <a:noFill/>
              <a:ln w="15875" cap="rnd" cmpd="sng">
                <a:solidFill>
                  <a:srgbClr val="E6555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7021513" y="2967038"/>
                <a:ext cx="271463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71" y="28"/>
                    </a:moveTo>
                    <a:cubicBezTo>
                      <a:pt x="72" y="31"/>
                      <a:pt x="72" y="33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42" y="0"/>
                      <a:pt x="47" y="1"/>
                      <a:pt x="52" y="4"/>
                    </a:cubicBezTo>
                  </a:path>
                </a:pathLst>
              </a:custGeom>
              <a:noFill/>
              <a:ln w="15875" cap="rnd" cmpd="sng">
                <a:solidFill>
                  <a:srgbClr val="E655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54" name="Google Shape;154;p3"/>
          <p:cNvGrpSpPr/>
          <p:nvPr/>
        </p:nvGrpSpPr>
        <p:grpSpPr>
          <a:xfrm>
            <a:off x="9899941" y="2836261"/>
            <a:ext cx="483856" cy="483856"/>
            <a:chOff x="2230254" y="2887950"/>
            <a:chExt cx="483856" cy="483856"/>
          </a:xfrm>
        </p:grpSpPr>
        <p:sp>
          <p:nvSpPr>
            <p:cNvPr id="155" name="Google Shape;155;p3"/>
            <p:cNvSpPr/>
            <p:nvPr/>
          </p:nvSpPr>
          <p:spPr>
            <a:xfrm>
              <a:off x="2230254" y="2887950"/>
              <a:ext cx="483856" cy="483856"/>
            </a:xfrm>
            <a:prstGeom prst="ellipse">
              <a:avLst/>
            </a:prstGeom>
            <a:solidFill>
              <a:srgbClr val="F8E7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6" name="Google Shape;156;p3"/>
            <p:cNvGrpSpPr/>
            <p:nvPr/>
          </p:nvGrpSpPr>
          <p:grpSpPr>
            <a:xfrm>
              <a:off x="2380330" y="3037184"/>
              <a:ext cx="183704" cy="185389"/>
              <a:chOff x="7021513" y="2890838"/>
              <a:chExt cx="346076" cy="349250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7073901" y="2890838"/>
                <a:ext cx="293688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2" extrusionOk="0">
                    <a:moveTo>
                      <a:pt x="185" y="0"/>
                    </a:moveTo>
                    <a:lnTo>
                      <a:pt x="48" y="172"/>
                    </a:lnTo>
                    <a:lnTo>
                      <a:pt x="0" y="124"/>
                    </a:lnTo>
                  </a:path>
                </a:pathLst>
              </a:custGeom>
              <a:noFill/>
              <a:ln w="15875" cap="rnd" cmpd="sng">
                <a:solidFill>
                  <a:srgbClr val="E6555D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7021513" y="2967038"/>
                <a:ext cx="271463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72" h="72" extrusionOk="0">
                    <a:moveTo>
                      <a:pt x="71" y="28"/>
                    </a:moveTo>
                    <a:cubicBezTo>
                      <a:pt x="72" y="31"/>
                      <a:pt x="72" y="33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42" y="0"/>
                      <a:pt x="47" y="1"/>
                      <a:pt x="52" y="4"/>
                    </a:cubicBezTo>
                  </a:path>
                </a:pathLst>
              </a:custGeom>
              <a:noFill/>
              <a:ln w="15875" cap="rnd" cmpd="sng">
                <a:solidFill>
                  <a:srgbClr val="E655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59" name="Google Shape;159;p3"/>
          <p:cNvGrpSpPr/>
          <p:nvPr/>
        </p:nvGrpSpPr>
        <p:grpSpPr>
          <a:xfrm>
            <a:off x="8788359" y="162376"/>
            <a:ext cx="3190875" cy="2171700"/>
            <a:chOff x="4512477" y="382403"/>
            <a:chExt cx="3190875" cy="2171700"/>
          </a:xfrm>
        </p:grpSpPr>
        <p:pic>
          <p:nvPicPr>
            <p:cNvPr id="160" name="Google Shape;160;p3" descr="一張含有 文字, 螢幕擷取畫面, 字型 的圖片&#10;&#10;自動產生的描述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512477" y="382403"/>
              <a:ext cx="3190875" cy="217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3"/>
            <p:cNvSpPr txBox="1"/>
            <p:nvPr/>
          </p:nvSpPr>
          <p:spPr>
            <a:xfrm>
              <a:off x="7117496" y="1504360"/>
              <a:ext cx="500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ML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162" name="Google Shape;162;p3"/>
          <p:cNvPicPr preferRelativeResize="0"/>
          <p:nvPr/>
        </p:nvPicPr>
        <p:blipFill rotWithShape="1">
          <a:blip r:embed="rId7">
            <a:alphaModFix/>
          </a:blip>
          <a:srcRect t="9043"/>
          <a:stretch/>
        </p:blipFill>
        <p:spPr>
          <a:xfrm>
            <a:off x="5873129" y="951287"/>
            <a:ext cx="3021295" cy="155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/>
          <p:nvPr/>
        </p:nvSpPr>
        <p:spPr>
          <a:xfrm>
            <a:off x="0" y="6135329"/>
            <a:ext cx="12192001" cy="722671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rgbClr val="FFFFFF">
                  <a:alpha val="8666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/>
          <p:nvPr/>
        </p:nvSpPr>
        <p:spPr>
          <a:xfrm rot="5400000">
            <a:off x="-148195" y="6463700"/>
            <a:ext cx="382634" cy="862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" name="Google Shape;173;p15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" name="Google Shape;174;p15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77" name="Google Shape;177;p15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6146" y="984194"/>
            <a:ext cx="8439707" cy="52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1152144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 u="sng">
                <a:solidFill>
                  <a:schemeClr val="hlink"/>
                </a:solidFill>
                <a:hlinkClick r:id="rId4"/>
              </a:rPr>
              <a:t>Research method 1</a:t>
            </a:r>
            <a:endParaRPr b="1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/>
          <p:nvPr/>
        </p:nvSpPr>
        <p:spPr>
          <a:xfrm>
            <a:off x="0" y="6135329"/>
            <a:ext cx="12192001" cy="722671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rgbClr val="FFFFFF">
                  <a:alpha val="8666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/>
          <p:nvPr/>
        </p:nvSpPr>
        <p:spPr>
          <a:xfrm rot="5400000">
            <a:off x="-148195" y="6463700"/>
            <a:ext cx="382634" cy="862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" name="Google Shape;187;p16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8" name="Google Shape;188;p16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91" name="Google Shape;191;p16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175" y="940451"/>
            <a:ext cx="6940277" cy="58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1152144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Research method 2</a:t>
            </a:r>
            <a:endParaRPr b="1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/>
          <p:nvPr/>
        </p:nvSpPr>
        <p:spPr>
          <a:xfrm>
            <a:off x="0" y="6135329"/>
            <a:ext cx="12192001" cy="722671"/>
          </a:xfrm>
          <a:prstGeom prst="rect">
            <a:avLst/>
          </a:prstGeom>
          <a:gradFill>
            <a:gsLst>
              <a:gs pos="0">
                <a:srgbClr val="FFFFFF">
                  <a:alpha val="70980"/>
                </a:srgbClr>
              </a:gs>
              <a:gs pos="100000">
                <a:srgbClr val="FFFFFF">
                  <a:alpha val="8666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7"/>
          <p:cNvSpPr/>
          <p:nvPr/>
        </p:nvSpPr>
        <p:spPr>
          <a:xfrm rot="5400000">
            <a:off x="-148195" y="6463700"/>
            <a:ext cx="382634" cy="862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Google Shape;201;p17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2" name="Google Shape;202;p17"/>
          <p:cNvSpPr/>
          <p:nvPr/>
        </p:nvSpPr>
        <p:spPr>
          <a:xfrm rot="-5400000">
            <a:off x="11344730" y="5897656"/>
            <a:ext cx="476206" cy="12183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3" name="Google Shape;203;p17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5" name="Google Shape;205;p17"/>
          <p:cNvCxnSpPr/>
          <p:nvPr/>
        </p:nvCxnSpPr>
        <p:spPr>
          <a:xfrm>
            <a:off x="3554392" y="6506822"/>
            <a:ext cx="7259256" cy="0"/>
          </a:xfrm>
          <a:prstGeom prst="straightConnector1">
            <a:avLst/>
          </a:prstGeom>
          <a:noFill/>
          <a:ln w="15875" cap="flat" cmpd="sng">
            <a:solidFill>
              <a:srgbClr val="E6555D"/>
            </a:solidFill>
            <a:prstDash val="solid"/>
            <a:miter lim="800000"/>
            <a:headEnd type="oval" w="med" len="med"/>
            <a:tailEnd type="none" w="sm" len="sm"/>
          </a:ln>
        </p:spPr>
      </p:cxnSp>
      <p:pic>
        <p:nvPicPr>
          <p:cNvPr id="206" name="Google Shape;2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724" y="626364"/>
            <a:ext cx="8960521" cy="629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11521440" cy="52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Quattrocento Sans"/>
              <a:buNone/>
            </a:pPr>
            <a:r>
              <a:rPr lang="en-US" b="1">
                <a:solidFill>
                  <a:srgbClr val="002060"/>
                </a:solidFill>
              </a:rPr>
              <a:t>Research method 3</a:t>
            </a:r>
            <a:endParaRPr b="1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f8bc78401_0_39"/>
          <p:cNvSpPr/>
          <p:nvPr/>
        </p:nvSpPr>
        <p:spPr>
          <a:xfrm rot="10800000">
            <a:off x="-5" y="2974800"/>
            <a:ext cx="12192000" cy="2511600"/>
          </a:xfrm>
          <a:prstGeom prst="round1Rect">
            <a:avLst>
              <a:gd name="adj" fmla="val 35484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34f8bc78401_0_39" descr="A pile of berries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15625" b="38063"/>
          <a:stretch/>
        </p:blipFill>
        <p:spPr>
          <a:xfrm>
            <a:off x="0" y="0"/>
            <a:ext cx="12191999" cy="3764286"/>
          </a:xfrm>
          <a:custGeom>
            <a:avLst/>
            <a:gdLst/>
            <a:ahLst/>
            <a:cxnLst/>
            <a:rect l="l" t="t" r="r" b="b"/>
            <a:pathLst>
              <a:path w="12191999" h="3764286" extrusionOk="0">
                <a:moveTo>
                  <a:pt x="0" y="0"/>
                </a:moveTo>
                <a:lnTo>
                  <a:pt x="12191999" y="0"/>
                </a:lnTo>
                <a:lnTo>
                  <a:pt x="12191999" y="3764286"/>
                </a:lnTo>
                <a:lnTo>
                  <a:pt x="682390" y="3764286"/>
                </a:lnTo>
                <a:cubicBezTo>
                  <a:pt x="305516" y="3764286"/>
                  <a:pt x="0" y="3458770"/>
                  <a:pt x="0" y="308189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15" name="Google Shape;215;g34f8bc78401_0_39"/>
          <p:cNvSpPr/>
          <p:nvPr/>
        </p:nvSpPr>
        <p:spPr>
          <a:xfrm rot="10800000">
            <a:off x="-4" y="-54"/>
            <a:ext cx="12192000" cy="3773400"/>
          </a:xfrm>
          <a:prstGeom prst="round1Rect">
            <a:avLst>
              <a:gd name="adj" fmla="val 18128"/>
            </a:avLst>
          </a:prstGeom>
          <a:gradFill>
            <a:gsLst>
              <a:gs pos="0">
                <a:srgbClr val="FFFFFF">
                  <a:alpha val="90980"/>
                </a:srgbClr>
              </a:gs>
              <a:gs pos="100000">
                <a:srgbClr val="FFFFFF">
                  <a:alpha val="7686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34f8bc78401_0_39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4305600" cy="11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02060"/>
                </a:solidFill>
              </a:rPr>
              <a:t>Projects 1~4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217" name="Google Shape;217;g34f8bc78401_0_39"/>
          <p:cNvSpPr/>
          <p:nvPr/>
        </p:nvSpPr>
        <p:spPr>
          <a:xfrm>
            <a:off x="4373879" y="978947"/>
            <a:ext cx="7717800" cy="4437900"/>
          </a:xfrm>
          <a:prstGeom prst="roundRect">
            <a:avLst>
              <a:gd name="adj" fmla="val 5435"/>
            </a:avLst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4f8bc78401_0_39"/>
          <p:cNvSpPr/>
          <p:nvPr/>
        </p:nvSpPr>
        <p:spPr>
          <a:xfrm>
            <a:off x="579120" y="3696386"/>
            <a:ext cx="1386900" cy="129000"/>
          </a:xfrm>
          <a:prstGeom prst="roundRect">
            <a:avLst>
              <a:gd name="adj" fmla="val 5000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9" name="Google Shape;219;g34f8bc78401_0_39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g34f8bc78401_0_39"/>
          <p:cNvSpPr/>
          <p:nvPr/>
        </p:nvSpPr>
        <p:spPr>
          <a:xfrm>
            <a:off x="10697497" y="6315093"/>
            <a:ext cx="383400" cy="383400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g34f8bc78401_0_39"/>
          <p:cNvSpPr txBox="1"/>
          <p:nvPr/>
        </p:nvSpPr>
        <p:spPr>
          <a:xfrm>
            <a:off x="10712245" y="6324260"/>
            <a:ext cx="35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2" name="Google Shape;222;g34f8bc78401_0_39"/>
          <p:cNvGrpSpPr/>
          <p:nvPr/>
        </p:nvGrpSpPr>
        <p:grpSpPr>
          <a:xfrm>
            <a:off x="4936423" y="1549845"/>
            <a:ext cx="5537702" cy="3454180"/>
            <a:chOff x="4936423" y="527862"/>
            <a:chExt cx="5537702" cy="3454180"/>
          </a:xfrm>
        </p:grpSpPr>
        <p:sp>
          <p:nvSpPr>
            <p:cNvPr id="223" name="Google Shape;223;g34f8bc78401_0_39"/>
            <p:cNvSpPr/>
            <p:nvPr/>
          </p:nvSpPr>
          <p:spPr>
            <a:xfrm>
              <a:off x="4936425" y="2108542"/>
              <a:ext cx="5537700" cy="18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 設計(開發與簡潔) , 測試, 反思, </a:t>
              </a: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min() + Lambda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.狀態管理, </a:t>
              </a: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例外處理, 擴展性</a:t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 7種演算法比較, 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多輪決策</a:t>
              </a: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 排列矩陣乘自身n次，變回單位矩陣:</a:t>
              </a:r>
              <a:br>
                <a:rPr lang="en-US"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-US"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使用 NumPy 排列矩陣減少 78% 的程式碼並提高 93% 的速度。</a:t>
              </a: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224" name="Google Shape;224;g34f8bc78401_0_39"/>
            <p:cNvGrpSpPr/>
            <p:nvPr/>
          </p:nvGrpSpPr>
          <p:grpSpPr>
            <a:xfrm>
              <a:off x="4936423" y="527862"/>
              <a:ext cx="5537700" cy="1477255"/>
              <a:chOff x="4936423" y="527862"/>
              <a:chExt cx="5537700" cy="1477255"/>
            </a:xfrm>
          </p:grpSpPr>
          <p:sp>
            <p:nvSpPr>
              <p:cNvPr id="225" name="Google Shape;225;g34f8bc78401_0_39"/>
              <p:cNvSpPr/>
              <p:nvPr/>
            </p:nvSpPr>
            <p:spPr>
              <a:xfrm>
                <a:off x="4936423" y="1231417"/>
                <a:ext cx="5537700" cy="7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600"/>
                  <a:buFont typeface="Quattrocento Sans"/>
                  <a:buNone/>
                </a:pPr>
                <a:r>
                  <a:rPr lang="en-US" sz="1600" b="1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1</a:t>
                </a:r>
                <a:r>
                  <a:rPr lang="en-US" sz="1600" b="1" i="0" u="none" strike="noStrike" cap="none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.</a:t>
                </a:r>
                <a:r>
                  <a:rPr lang="en-US" sz="1600" b="1" i="0" u="sng" strike="noStrike" cap="none">
                    <a:solidFill>
                      <a:schemeClr val="hlink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  <a:hlinkClick r:id="rId4"/>
                  </a:rPr>
                  <a:t>Cache</a:t>
                </a:r>
                <a:r>
                  <a:rPr lang="en-US" sz="1600" b="1" i="0" u="none" strike="noStrike" cap="none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, </a:t>
                </a:r>
                <a:r>
                  <a:rPr lang="en-US" sz="1600" b="1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2</a:t>
                </a:r>
                <a:r>
                  <a:rPr lang="en-US" sz="1600" b="1" i="0" u="none" strike="noStrike" cap="none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.accounts, </a:t>
                </a:r>
                <a:r>
                  <a:rPr lang="en-US" sz="1600" b="1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3</a:t>
                </a:r>
                <a:r>
                  <a:rPr lang="en-US" sz="1600" b="1" i="0" u="none" strike="noStrike" cap="none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.voting, </a:t>
                </a:r>
                <a:r>
                  <a:rPr lang="en-US" sz="1600" b="1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4</a:t>
                </a:r>
                <a:r>
                  <a:rPr lang="en-US" sz="1600" b="1" i="0" u="none" strike="noStrike" cap="none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.PermutationMatrices</a:t>
                </a:r>
                <a:endParaRPr sz="1600" b="1" i="0" u="none" strike="noStrike" cap="none">
                  <a:solidFill>
                    <a:schemeClr val="accent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" name="Google Shape;226;g34f8bc78401_0_39"/>
              <p:cNvSpPr/>
              <p:nvPr/>
            </p:nvSpPr>
            <p:spPr>
              <a:xfrm>
                <a:off x="4936431" y="527862"/>
                <a:ext cx="659700" cy="659700"/>
              </a:xfrm>
              <a:prstGeom prst="ellipse">
                <a:avLst/>
              </a:prstGeom>
              <a:solidFill>
                <a:srgbClr val="F8E7C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g34f8bc78401_0_39"/>
              <p:cNvSpPr/>
              <p:nvPr/>
            </p:nvSpPr>
            <p:spPr>
              <a:xfrm>
                <a:off x="5446263" y="965507"/>
                <a:ext cx="162600" cy="162600"/>
              </a:xfrm>
              <a:prstGeom prst="ellipse">
                <a:avLst/>
              </a:prstGeom>
              <a:solidFill>
                <a:srgbClr val="E6555D"/>
              </a:solidFill>
              <a:ln w="254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228" name="Google Shape;228;g34f8bc78401_0_39"/>
              <p:cNvGrpSpPr/>
              <p:nvPr/>
            </p:nvGrpSpPr>
            <p:grpSpPr>
              <a:xfrm>
                <a:off x="5115497" y="684803"/>
                <a:ext cx="301625" cy="345950"/>
                <a:chOff x="4149725" y="4700688"/>
                <a:chExt cx="301625" cy="345950"/>
              </a:xfrm>
            </p:grpSpPr>
            <p:sp>
              <p:nvSpPr>
                <p:cNvPr id="229" name="Google Shape;229;g34f8bc78401_0_39"/>
                <p:cNvSpPr/>
                <p:nvPr/>
              </p:nvSpPr>
              <p:spPr>
                <a:xfrm>
                  <a:off x="4270375" y="4986338"/>
                  <a:ext cx="60300" cy="60300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0" name="Google Shape;230;g34f8bc78401_0_39"/>
                <p:cNvSpPr/>
                <p:nvPr/>
              </p:nvSpPr>
              <p:spPr>
                <a:xfrm>
                  <a:off x="4270375" y="4819650"/>
                  <a:ext cx="60300" cy="60300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1" name="Google Shape;231;g34f8bc78401_0_39"/>
                <p:cNvSpPr/>
                <p:nvPr/>
              </p:nvSpPr>
              <p:spPr>
                <a:xfrm>
                  <a:off x="4179888" y="4827588"/>
                  <a:ext cx="60300" cy="60300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2" name="Google Shape;232;g34f8bc78401_0_39"/>
                <p:cNvSpPr/>
                <p:nvPr/>
              </p:nvSpPr>
              <p:spPr>
                <a:xfrm>
                  <a:off x="4360863" y="4827588"/>
                  <a:ext cx="60300" cy="60300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3" name="Google Shape;233;g34f8bc78401_0_39"/>
                <p:cNvSpPr/>
                <p:nvPr/>
              </p:nvSpPr>
              <p:spPr>
                <a:xfrm>
                  <a:off x="4314825" y="4910138"/>
                  <a:ext cx="60300" cy="60300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4" name="Google Shape;234;g34f8bc78401_0_39"/>
                <p:cNvSpPr/>
                <p:nvPr/>
              </p:nvSpPr>
              <p:spPr>
                <a:xfrm>
                  <a:off x="4225925" y="4910138"/>
                  <a:ext cx="60300" cy="60300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235" name="Google Shape;235;g34f8bc78401_0_39"/>
                <p:cNvCxnSpPr/>
                <p:nvPr/>
              </p:nvCxnSpPr>
              <p:spPr>
                <a:xfrm rot="10800000">
                  <a:off x="4300538" y="4700688"/>
                  <a:ext cx="0" cy="88800"/>
                </a:xfrm>
                <a:prstGeom prst="straightConnector1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36" name="Google Shape;236;g34f8bc78401_0_39"/>
                <p:cNvSpPr/>
                <p:nvPr/>
              </p:nvSpPr>
              <p:spPr>
                <a:xfrm>
                  <a:off x="4330700" y="4703763"/>
                  <a:ext cx="120650" cy="9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26" extrusionOk="0">
                      <a:moveTo>
                        <a:pt x="0" y="23"/>
                      </a:moveTo>
                      <a:cubicBezTo>
                        <a:pt x="15" y="26"/>
                        <a:pt x="29" y="18"/>
                        <a:pt x="32" y="3"/>
                      </a:cubicBezTo>
                      <a:cubicBezTo>
                        <a:pt x="17" y="0"/>
                        <a:pt x="3" y="8"/>
                        <a:pt x="0" y="23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37" name="Google Shape;237;g34f8bc78401_0_39"/>
                <p:cNvSpPr/>
                <p:nvPr/>
              </p:nvSpPr>
              <p:spPr>
                <a:xfrm>
                  <a:off x="4149725" y="4703763"/>
                  <a:ext cx="120650" cy="9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26" extrusionOk="0">
                      <a:moveTo>
                        <a:pt x="32" y="23"/>
                      </a:moveTo>
                      <a:cubicBezTo>
                        <a:pt x="17" y="26"/>
                        <a:pt x="3" y="18"/>
                        <a:pt x="0" y="3"/>
                      </a:cubicBezTo>
                      <a:cubicBezTo>
                        <a:pt x="15" y="0"/>
                        <a:pt x="29" y="8"/>
                        <a:pt x="32" y="23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3938977" cy="90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02060"/>
                </a:solidFill>
              </a:rPr>
              <a:t>Projects 5 &amp; 6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286" name="Google Shape;286;p6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Quattrocento Sans"/>
              <a:buNone/>
            </a:pPr>
            <a:fld id="{00000000-1234-1234-1234-123412341234}" type="slidenum">
              <a:rPr lang="en-US" sz="105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endParaRPr sz="105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87" name="Google Shape;287;p6"/>
          <p:cNvGrpSpPr/>
          <p:nvPr/>
        </p:nvGrpSpPr>
        <p:grpSpPr>
          <a:xfrm>
            <a:off x="94752" y="1451610"/>
            <a:ext cx="3938976" cy="5024750"/>
            <a:chOff x="3959030" y="1618008"/>
            <a:chExt cx="3938976" cy="4755279"/>
          </a:xfrm>
        </p:grpSpPr>
        <p:sp>
          <p:nvSpPr>
            <p:cNvPr id="288" name="Google Shape;288;p6"/>
            <p:cNvSpPr/>
            <p:nvPr/>
          </p:nvSpPr>
          <p:spPr>
            <a:xfrm rot="-5400000">
              <a:off x="3590054" y="2065335"/>
              <a:ext cx="4676927" cy="3938976"/>
            </a:xfrm>
            <a:prstGeom prst="roundRect">
              <a:avLst>
                <a:gd name="adj" fmla="val 9895"/>
              </a:avLst>
            </a:prstGeom>
            <a:solidFill>
              <a:schemeClr val="lt1"/>
            </a:solidFill>
            <a:ln>
              <a:noFill/>
            </a:ln>
            <a:effectLst>
              <a:outerShdw blurRad="254000" sx="102000" sy="102000" algn="ctr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4283968" y="1618008"/>
              <a:ext cx="3157020" cy="451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Quattrocento Sans"/>
                <a:buNone/>
              </a:pPr>
              <a:r>
                <a:rPr lang="en-US" b="1">
                  <a:solidFill>
                    <a:schemeClr val="accent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r>
                <a:rPr lang="en-US" sz="1400" b="1" i="0" u="none" strike="noStrike" cap="none">
                  <a:solidFill>
                    <a:schemeClr val="accent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.ML</a:t>
              </a: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117232" y="2191324"/>
              <a:ext cx="3614038" cy="4113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1.scikit-learn, describe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2.matplotlib, seaborn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3.平均值填充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4.索引管理，提升數據訪問效率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5.train_test_split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6.多分類模型 </a:t>
              </a:r>
              <a:endParaRPr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7.交叉驗證、混淆矩陣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8.超參數優化：</a:t>
              </a:r>
              <a:b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網格,隨機搜尋,貝葉斯,基於梯度的最佳化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attrocento Sans"/>
                <a:buNone/>
              </a:pPr>
              <a:endParaRPr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Quattrocento Sans"/>
                <a:buNone/>
              </a:pPr>
              <a:b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-US"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*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結構化與擴展性、 K 值測試、系統性比較、</a:t>
              </a: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AutoML</a:t>
              </a:r>
              <a:r>
                <a:rPr lang="en-US"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、決策及持續優化升級</a:t>
              </a:r>
              <a:endParaRPr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91" name="Google Shape;291;p6"/>
            <p:cNvCxnSpPr/>
            <p:nvPr/>
          </p:nvCxnSpPr>
          <p:spPr>
            <a:xfrm>
              <a:off x="4335511" y="2069272"/>
              <a:ext cx="3053934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92" name="Google Shape;292;p6"/>
          <p:cNvGrpSpPr/>
          <p:nvPr/>
        </p:nvGrpSpPr>
        <p:grpSpPr>
          <a:xfrm>
            <a:off x="7978511" y="1267565"/>
            <a:ext cx="4172825" cy="5237605"/>
            <a:chOff x="3959032" y="1610518"/>
            <a:chExt cx="3938976" cy="4961738"/>
          </a:xfrm>
        </p:grpSpPr>
        <p:sp>
          <p:nvSpPr>
            <p:cNvPr id="293" name="Google Shape;293;p6"/>
            <p:cNvSpPr/>
            <p:nvPr/>
          </p:nvSpPr>
          <p:spPr>
            <a:xfrm rot="-5400000">
              <a:off x="3547135" y="2022414"/>
              <a:ext cx="4762769" cy="3938976"/>
            </a:xfrm>
            <a:prstGeom prst="roundRect">
              <a:avLst>
                <a:gd name="adj" fmla="val 9895"/>
              </a:avLst>
            </a:prstGeom>
            <a:solidFill>
              <a:schemeClr val="lt1"/>
            </a:solidFill>
            <a:ln>
              <a:noFill/>
            </a:ln>
            <a:effectLst>
              <a:outerShdw blurRad="254000" sx="102000" sy="102000" algn="ctr" rotWithShape="0">
                <a:srgbClr val="000000">
                  <a:alpha val="470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4283968" y="1618008"/>
              <a:ext cx="3157020" cy="451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Quattrocento Sans"/>
                <a:buNone/>
              </a:pPr>
              <a:r>
                <a:rPr lang="en-US" b="1">
                  <a:solidFill>
                    <a:schemeClr val="accent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6</a:t>
              </a:r>
              <a:r>
                <a:rPr lang="en-US" sz="1400" b="1" i="0" u="none" strike="noStrike" cap="none">
                  <a:solidFill>
                    <a:schemeClr val="accent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.DL</a:t>
              </a:r>
              <a:endParaRPr sz="1400" b="1" i="0" u="none" strike="noStrike" cap="none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4167430" y="2459083"/>
              <a:ext cx="3614038" cy="4113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3429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Quattrocento Sans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96" name="Google Shape;296;p6"/>
            <p:cNvCxnSpPr/>
            <p:nvPr/>
          </p:nvCxnSpPr>
          <p:spPr>
            <a:xfrm>
              <a:off x="4335511" y="2002216"/>
              <a:ext cx="3053934" cy="0"/>
            </a:xfrm>
            <a:prstGeom prst="straightConnector1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7" name="Google Shape;297;p6"/>
          <p:cNvSpPr/>
          <p:nvPr/>
        </p:nvSpPr>
        <p:spPr>
          <a:xfrm>
            <a:off x="4486453" y="2109351"/>
            <a:ext cx="3614038" cy="411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endParaRPr sz="14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98" name="Google Shape;29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7891" y="1268539"/>
            <a:ext cx="3791171" cy="47181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9" name="Google Shape;299;p6"/>
          <p:cNvGraphicFramePr/>
          <p:nvPr/>
        </p:nvGraphicFramePr>
        <p:xfrm>
          <a:off x="8126412" y="1728617"/>
          <a:ext cx="3869725" cy="3261440"/>
        </p:xfrm>
        <a:graphic>
          <a:graphicData uri="http://schemas.openxmlformats.org/drawingml/2006/table">
            <a:tbl>
              <a:tblPr firstRow="1" bandRow="1">
                <a:noFill/>
                <a:tableStyleId>{672400B2-2F43-459D-9374-F54D716B0961}</a:tableStyleId>
              </a:tblPr>
              <a:tblGrid>
                <a:gridCol w="207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MLP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CNN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28x28 → 784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2D 影像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全連接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Quattrocento Sans"/>
                        <a:buNone/>
                      </a:pPr>
                      <a:r>
                        <a:rPr lang="en-US" sz="1400" u="none" strike="noStrike" cap="none"/>
                        <a:t>卷積:特徵 池化:降維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ReLU, Leaky ReLU, Softmax</a:t>
                      </a:r>
                      <a:endParaRPr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[-1,1]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[0,1]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優化器:S”G”D, </a:t>
                      </a:r>
                      <a:br>
                        <a:rPr lang="en-US" sz="1400" u="none" strike="noStrike" cap="none"/>
                      </a:br>
                      <a:r>
                        <a:rPr lang="en-US" sz="1400" u="none" strike="noStrike" cap="none"/>
                        <a:t>Adam(均值,方差)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自適應矩估計, </a:t>
                      </a:r>
                      <a:br>
                        <a:rPr lang="en-US" sz="1400" u="none" strike="noStrike" cap="none"/>
                      </a:br>
                      <a:r>
                        <a:rPr lang="en-US" sz="1400" u="none" strike="noStrike" cap="none"/>
                        <a:t>均方根傳播(梯度)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學習率調度：Step, Exponential Decay</a:t>
                      </a:r>
                      <a:endParaRPr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L2 正則化</a:t>
                      </a:r>
                      <a:br>
                        <a:rPr lang="en-US" sz="1400" u="none" strike="noStrike" cap="none"/>
                      </a:br>
                      <a:r>
                        <a:rPr lang="en-US" sz="1400" u="none" strike="noStrike" cap="none"/>
                        <a:t>(修正權重)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Batch Normalization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(平衡特徵的影響) 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00" name="Google Shape;300;p6"/>
          <p:cNvSpPr txBox="1"/>
          <p:nvPr/>
        </p:nvSpPr>
        <p:spPr>
          <a:xfrm>
            <a:off x="8126412" y="5326493"/>
            <a:ext cx="39322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*資料, Colab-&gt;GPU, Loss Curve, Validation Scores, 記憶體, 層數與神經元, 批次, n_iter_no_change, max_iter</a:t>
            </a: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1" name="Google Shape;301;p6" descr="Oranges on the tree"/>
          <p:cNvPicPr preferRelativeResize="0"/>
          <p:nvPr/>
        </p:nvPicPr>
        <p:blipFill rotWithShape="1">
          <a:blip r:embed="rId4">
            <a:alphaModFix/>
          </a:blip>
          <a:srcRect l="170" t="62660" r="90032" b="23470"/>
          <a:stretch/>
        </p:blipFill>
        <p:spPr>
          <a:xfrm>
            <a:off x="7141675" y="5284617"/>
            <a:ext cx="756096" cy="713485"/>
          </a:xfrm>
          <a:custGeom>
            <a:avLst/>
            <a:gdLst/>
            <a:ahLst/>
            <a:cxnLst/>
            <a:rect l="l" t="t" r="r" b="b"/>
            <a:pathLst>
              <a:path w="12192000" h="3776471" extrusionOk="0">
                <a:moveTo>
                  <a:pt x="0" y="0"/>
                </a:moveTo>
                <a:lnTo>
                  <a:pt x="12192000" y="0"/>
                </a:lnTo>
                <a:lnTo>
                  <a:pt x="12192000" y="3776471"/>
                </a:lnTo>
                <a:lnTo>
                  <a:pt x="684599" y="3776471"/>
                </a:lnTo>
                <a:cubicBezTo>
                  <a:pt x="306505" y="3776471"/>
                  <a:pt x="0" y="3469966"/>
                  <a:pt x="0" y="3091872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"/>
          <p:cNvSpPr/>
          <p:nvPr/>
        </p:nvSpPr>
        <p:spPr>
          <a:xfrm rot="10800000">
            <a:off x="0" y="2974852"/>
            <a:ext cx="12192000" cy="3180300"/>
          </a:xfrm>
          <a:prstGeom prst="round1Rect">
            <a:avLst>
              <a:gd name="adj" fmla="val 35484"/>
            </a:avLst>
          </a:prstGeom>
          <a:solidFill>
            <a:srgbClr val="F8E7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7" descr="A pile of berries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15625" b="38063"/>
          <a:stretch/>
        </p:blipFill>
        <p:spPr>
          <a:xfrm>
            <a:off x="0" y="0"/>
            <a:ext cx="12191999" cy="3764286"/>
          </a:xfrm>
          <a:custGeom>
            <a:avLst/>
            <a:gdLst/>
            <a:ahLst/>
            <a:cxnLst/>
            <a:rect l="l" t="t" r="r" b="b"/>
            <a:pathLst>
              <a:path w="12191999" h="3764286" extrusionOk="0">
                <a:moveTo>
                  <a:pt x="0" y="0"/>
                </a:moveTo>
                <a:lnTo>
                  <a:pt x="12191999" y="0"/>
                </a:lnTo>
                <a:lnTo>
                  <a:pt x="12191999" y="3764286"/>
                </a:lnTo>
                <a:lnTo>
                  <a:pt x="682390" y="3764286"/>
                </a:lnTo>
                <a:cubicBezTo>
                  <a:pt x="305516" y="3764286"/>
                  <a:pt x="0" y="3458770"/>
                  <a:pt x="0" y="308189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9" name="Google Shape;309;p7"/>
          <p:cNvSpPr/>
          <p:nvPr/>
        </p:nvSpPr>
        <p:spPr>
          <a:xfrm rot="10800000">
            <a:off x="-4" y="-54"/>
            <a:ext cx="12192000" cy="3773400"/>
          </a:xfrm>
          <a:prstGeom prst="round1Rect">
            <a:avLst>
              <a:gd name="adj" fmla="val 10534"/>
            </a:avLst>
          </a:prstGeom>
          <a:gradFill>
            <a:gsLst>
              <a:gs pos="0">
                <a:srgbClr val="FFFFFF">
                  <a:alpha val="90980"/>
                </a:srgbClr>
              </a:gs>
              <a:gs pos="100000">
                <a:srgbClr val="FFFFFF">
                  <a:alpha val="76862"/>
                </a:srgbClr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6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 txBox="1">
            <a:spLocks noGrp="1"/>
          </p:cNvSpPr>
          <p:nvPr>
            <p:ph type="title"/>
          </p:nvPr>
        </p:nvSpPr>
        <p:spPr>
          <a:xfrm>
            <a:off x="338328" y="365760"/>
            <a:ext cx="4305467" cy="1135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Quattrocento Sans"/>
              <a:buNone/>
            </a:pPr>
            <a:r>
              <a:rPr lang="en-US" sz="4000" b="1">
                <a:solidFill>
                  <a:srgbClr val="002060"/>
                </a:solidFill>
              </a:rPr>
              <a:t>Projects 7~9</a:t>
            </a:r>
            <a:endParaRPr sz="4000" b="1">
              <a:solidFill>
                <a:srgbClr val="002060"/>
              </a:solidFill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4373879" y="978947"/>
            <a:ext cx="7717800" cy="4437900"/>
          </a:xfrm>
          <a:prstGeom prst="roundRect">
            <a:avLst>
              <a:gd name="adj" fmla="val 5435"/>
            </a:avLst>
          </a:prstGeom>
          <a:solidFill>
            <a:schemeClr val="lt1"/>
          </a:solidFill>
          <a:ln>
            <a:noFill/>
          </a:ln>
          <a:effectLst>
            <a:outerShdw blurRad="254000" sx="102000" sy="102000" algn="ctr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7"/>
          <p:cNvSpPr/>
          <p:nvPr/>
        </p:nvSpPr>
        <p:spPr>
          <a:xfrm>
            <a:off x="579120" y="3696386"/>
            <a:ext cx="1386840" cy="129038"/>
          </a:xfrm>
          <a:prstGeom prst="roundRect">
            <a:avLst>
              <a:gd name="adj" fmla="val 50000"/>
            </a:avLst>
          </a:prstGeom>
          <a:solidFill>
            <a:srgbClr val="E65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3" name="Google Shape;313;p7"/>
          <p:cNvGrpSpPr/>
          <p:nvPr/>
        </p:nvGrpSpPr>
        <p:grpSpPr>
          <a:xfrm>
            <a:off x="4528025" y="1549845"/>
            <a:ext cx="7563575" cy="4277870"/>
            <a:chOff x="4528025" y="527862"/>
            <a:chExt cx="7563575" cy="4277870"/>
          </a:xfrm>
        </p:grpSpPr>
        <p:sp>
          <p:nvSpPr>
            <p:cNvPr id="314" name="Google Shape;314;p7"/>
            <p:cNvSpPr/>
            <p:nvPr/>
          </p:nvSpPr>
          <p:spPr>
            <a:xfrm>
              <a:off x="8068300" y="2124632"/>
              <a:ext cx="4023300" cy="26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Streamlit, LangChain, NEWFRAME, DALL·E 2, Supabase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OpenCV, MediaPipe API(手), Pygame, FingerUp()</a:t>
              </a:r>
              <a:b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</a:b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(玩家)	</a:t>
              </a:r>
              <a:endPara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15" name="Google Shape;315;p7"/>
            <p:cNvGrpSpPr/>
            <p:nvPr/>
          </p:nvGrpSpPr>
          <p:grpSpPr>
            <a:xfrm>
              <a:off x="4528025" y="527862"/>
              <a:ext cx="7235680" cy="3745750"/>
              <a:chOff x="4528025" y="527862"/>
              <a:chExt cx="7235680" cy="3745750"/>
            </a:xfrm>
          </p:grpSpPr>
          <p:sp>
            <p:nvSpPr>
              <p:cNvPr id="316" name="Google Shape;316;p7"/>
              <p:cNvSpPr/>
              <p:nvPr/>
            </p:nvSpPr>
            <p:spPr>
              <a:xfrm>
                <a:off x="4528025" y="1378170"/>
                <a:ext cx="3310500" cy="45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600"/>
                  <a:buFont typeface="Quattrocento Sans"/>
                  <a:buNone/>
                </a:pPr>
                <a:r>
                  <a:rPr lang="en-US" sz="1600" b="1" u="sng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7</a:t>
                </a:r>
                <a:r>
                  <a:rPr lang="en-US" sz="1600" b="1" i="0" u="sng" strike="noStrike" cap="none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.監督學習, 非監督學習</a:t>
                </a:r>
                <a:r>
                  <a:rPr lang="en-US" sz="1600" b="1" u="sng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, MLP, CNN</a:t>
                </a:r>
                <a:endParaRPr sz="1600" b="1" i="0" u="sng" strike="noStrike" cap="none">
                  <a:solidFill>
                    <a:schemeClr val="accent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8068305" y="1247512"/>
                <a:ext cx="3695400" cy="77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1600"/>
                  <a:buFont typeface="Quattrocento Sans"/>
                  <a:buNone/>
                </a:pPr>
                <a:r>
                  <a:rPr lang="en-US" sz="1600" b="1">
                    <a:solidFill>
                      <a:schemeClr val="accent6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8&amp;9.Hackathon</a:t>
                </a:r>
                <a:endParaRPr sz="1600" b="1">
                  <a:solidFill>
                    <a:schemeClr val="accent6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8690050" y="527862"/>
                <a:ext cx="659757" cy="659757"/>
              </a:xfrm>
              <a:prstGeom prst="ellipse">
                <a:avLst/>
              </a:prstGeom>
              <a:solidFill>
                <a:srgbClr val="F8E7C3"/>
              </a:solidFill>
              <a:ln>
                <a:noFill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4936431" y="527862"/>
                <a:ext cx="659757" cy="659757"/>
              </a:xfrm>
              <a:prstGeom prst="ellipse">
                <a:avLst/>
              </a:prstGeom>
              <a:solidFill>
                <a:srgbClr val="F8E7C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4629490" y="2057512"/>
                <a:ext cx="2700000" cy="22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3429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AutoNum type="arabicPeriod"/>
                </a:pPr>
                <a:r>
                  <a:rPr lang="en-US" sz="14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數據 : </a:t>
                </a:r>
                <a:br>
                  <a:rPr lang="en-US" sz="14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4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(1)統計, </a:t>
                </a: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視覺化圖表理解特徵</a:t>
                </a:r>
                <a:br>
                  <a:rPr lang="en-US" sz="14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4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(2)</a:t>
                </a: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收到過好結果回頭再次審視</a:t>
                </a:r>
                <a:b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(3)</a:t>
                </a:r>
                <a:r>
                  <a:rPr lang="en-US" sz="14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增加, </a:t>
                </a: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標準化與轉換高維</a:t>
                </a:r>
                <a:endParaRPr/>
              </a:p>
              <a:p>
                <a:pPr marL="3429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AutoNum type="arabicPeriod"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模型的設計、參數調整</a:t>
                </a:r>
                <a:endParaRPr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3429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AutoNum type="arabicPeriod"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問題突破後續精進</a:t>
                </a:r>
                <a:endParaRPr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342900" marR="0" lvl="0" indent="-2540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None/>
                </a:pPr>
                <a:endParaRPr sz="140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*model.summary() </a:t>
                </a:r>
                <a:endParaRPr sz="14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5446263" y="965507"/>
                <a:ext cx="162517" cy="162517"/>
              </a:xfrm>
              <a:prstGeom prst="ellipse">
                <a:avLst/>
              </a:prstGeom>
              <a:solidFill>
                <a:srgbClr val="E6555D"/>
              </a:solidFill>
              <a:ln w="254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9186881" y="965507"/>
                <a:ext cx="162517" cy="162517"/>
              </a:xfrm>
              <a:prstGeom prst="ellipse">
                <a:avLst/>
              </a:prstGeom>
              <a:solidFill>
                <a:srgbClr val="E6555D"/>
              </a:solidFill>
              <a:ln w="254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323" name="Google Shape;323;p7"/>
              <p:cNvGrpSpPr/>
              <p:nvPr/>
            </p:nvGrpSpPr>
            <p:grpSpPr>
              <a:xfrm>
                <a:off x="5115497" y="684703"/>
                <a:ext cx="301625" cy="346075"/>
                <a:chOff x="4149725" y="4700588"/>
                <a:chExt cx="301625" cy="346075"/>
              </a:xfrm>
            </p:grpSpPr>
            <p:sp>
              <p:nvSpPr>
                <p:cNvPr id="324" name="Google Shape;324;p7"/>
                <p:cNvSpPr/>
                <p:nvPr/>
              </p:nvSpPr>
              <p:spPr>
                <a:xfrm>
                  <a:off x="4270375" y="4986338"/>
                  <a:ext cx="60325" cy="60325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>
                  <a:off x="4270375" y="4819650"/>
                  <a:ext cx="60325" cy="60325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>
                  <a:off x="4179888" y="4827588"/>
                  <a:ext cx="60325" cy="60325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>
                  <a:off x="4360863" y="4827588"/>
                  <a:ext cx="60325" cy="60325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>
                  <a:off x="4314825" y="4910138"/>
                  <a:ext cx="60325" cy="60325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>
                  <a:off x="4225925" y="4910138"/>
                  <a:ext cx="60325" cy="60325"/>
                </a:xfrm>
                <a:prstGeom prst="ellipse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330" name="Google Shape;330;p7"/>
                <p:cNvCxnSpPr/>
                <p:nvPr/>
              </p:nvCxnSpPr>
              <p:spPr>
                <a:xfrm rot="10800000">
                  <a:off x="4300538" y="4700588"/>
                  <a:ext cx="0" cy="88900"/>
                </a:xfrm>
                <a:prstGeom prst="straightConnector1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31" name="Google Shape;331;p7"/>
                <p:cNvSpPr/>
                <p:nvPr/>
              </p:nvSpPr>
              <p:spPr>
                <a:xfrm>
                  <a:off x="4330700" y="4703763"/>
                  <a:ext cx="120650" cy="9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26" extrusionOk="0">
                      <a:moveTo>
                        <a:pt x="0" y="23"/>
                      </a:moveTo>
                      <a:cubicBezTo>
                        <a:pt x="15" y="26"/>
                        <a:pt x="29" y="18"/>
                        <a:pt x="32" y="3"/>
                      </a:cubicBezTo>
                      <a:cubicBezTo>
                        <a:pt x="17" y="0"/>
                        <a:pt x="3" y="8"/>
                        <a:pt x="0" y="23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>
                  <a:off x="4149725" y="4703763"/>
                  <a:ext cx="120650" cy="9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26" extrusionOk="0">
                      <a:moveTo>
                        <a:pt x="32" y="23"/>
                      </a:moveTo>
                      <a:cubicBezTo>
                        <a:pt x="17" y="26"/>
                        <a:pt x="3" y="18"/>
                        <a:pt x="0" y="3"/>
                      </a:cubicBezTo>
                      <a:cubicBezTo>
                        <a:pt x="15" y="0"/>
                        <a:pt x="29" y="8"/>
                        <a:pt x="32" y="23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333" name="Google Shape;333;p7"/>
              <p:cNvGrpSpPr/>
              <p:nvPr/>
            </p:nvGrpSpPr>
            <p:grpSpPr>
              <a:xfrm>
                <a:off x="8824666" y="691846"/>
                <a:ext cx="390525" cy="331788"/>
                <a:chOff x="6261100" y="4714875"/>
                <a:chExt cx="390525" cy="331788"/>
              </a:xfrm>
            </p:grpSpPr>
            <p:sp>
              <p:nvSpPr>
                <p:cNvPr id="334" name="Google Shape;334;p7"/>
                <p:cNvSpPr/>
                <p:nvPr/>
              </p:nvSpPr>
              <p:spPr>
                <a:xfrm>
                  <a:off x="6261100" y="4805363"/>
                  <a:ext cx="390525" cy="2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64" extrusionOk="0">
                      <a:moveTo>
                        <a:pt x="52" y="64"/>
                      </a:moveTo>
                      <a:cubicBezTo>
                        <a:pt x="74" y="64"/>
                        <a:pt x="104" y="4"/>
                        <a:pt x="68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4"/>
                        <a:pt x="29" y="64"/>
                        <a:pt x="52" y="64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>
                  <a:off x="6467475" y="4714875"/>
                  <a:ext cx="68263" cy="68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8" extrusionOk="0">
                      <a:moveTo>
                        <a:pt x="0" y="18"/>
                      </a:moveTo>
                      <a:cubicBezTo>
                        <a:pt x="10" y="18"/>
                        <a:pt x="18" y="1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>
                  <a:off x="6378575" y="4714875"/>
                  <a:ext cx="66675" cy="68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18" extrusionOk="0">
                      <a:moveTo>
                        <a:pt x="18" y="18"/>
                      </a:moveTo>
                      <a:cubicBezTo>
                        <a:pt x="8" y="18"/>
                        <a:pt x="0" y="10"/>
                        <a:pt x="0" y="0"/>
                      </a:cubicBezTo>
                      <a:cubicBezTo>
                        <a:pt x="10" y="0"/>
                        <a:pt x="18" y="8"/>
                        <a:pt x="18" y="18"/>
                      </a:cubicBezTo>
                      <a:close/>
                    </a:path>
                  </a:pathLst>
                </a:custGeom>
                <a:noFill/>
                <a:ln w="15875" cap="flat" cmpd="sng">
                  <a:solidFill>
                    <a:srgbClr val="E655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337" name="Google Shape;337;p7"/>
                <p:cNvCxnSpPr/>
                <p:nvPr/>
              </p:nvCxnSpPr>
              <p:spPr>
                <a:xfrm>
                  <a:off x="6415088" y="4918075"/>
                  <a:ext cx="15875" cy="15875"/>
                </a:xfrm>
                <a:prstGeom prst="straightConnector1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338;p7"/>
                <p:cNvCxnSpPr/>
                <p:nvPr/>
              </p:nvCxnSpPr>
              <p:spPr>
                <a:xfrm>
                  <a:off x="6483350" y="4918075"/>
                  <a:ext cx="14288" cy="15875"/>
                </a:xfrm>
                <a:prstGeom prst="straightConnector1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339;p7"/>
                <p:cNvCxnSpPr/>
                <p:nvPr/>
              </p:nvCxnSpPr>
              <p:spPr>
                <a:xfrm>
                  <a:off x="6381750" y="4857750"/>
                  <a:ext cx="14288" cy="15875"/>
                </a:xfrm>
                <a:prstGeom prst="straightConnector1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0" name="Google Shape;340;p7"/>
                <p:cNvCxnSpPr/>
                <p:nvPr/>
              </p:nvCxnSpPr>
              <p:spPr>
                <a:xfrm>
                  <a:off x="6450013" y="4857750"/>
                  <a:ext cx="14288" cy="15875"/>
                </a:xfrm>
                <a:prstGeom prst="straightConnector1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1" name="Google Shape;341;p7"/>
                <p:cNvCxnSpPr/>
                <p:nvPr/>
              </p:nvCxnSpPr>
              <p:spPr>
                <a:xfrm>
                  <a:off x="6516688" y="4857750"/>
                  <a:ext cx="15875" cy="15875"/>
                </a:xfrm>
                <a:prstGeom prst="straightConnector1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7"/>
                <p:cNvCxnSpPr/>
                <p:nvPr/>
              </p:nvCxnSpPr>
              <p:spPr>
                <a:xfrm>
                  <a:off x="6450013" y="4970463"/>
                  <a:ext cx="14288" cy="15875"/>
                </a:xfrm>
                <a:prstGeom prst="straightConnector1">
                  <a:avLst/>
                </a:prstGeom>
                <a:noFill/>
                <a:ln w="15875" cap="rnd" cmpd="sng">
                  <a:solidFill>
                    <a:srgbClr val="E6555D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343" name="Google Shape;343;p7"/>
          <p:cNvSpPr txBox="1">
            <a:spLocks noGrp="1"/>
          </p:cNvSpPr>
          <p:nvPr>
            <p:ph type="sldNum" idx="12"/>
          </p:nvPr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10697497" y="6315093"/>
            <a:ext cx="383458" cy="383458"/>
          </a:xfrm>
          <a:prstGeom prst="ellipse">
            <a:avLst/>
          </a:prstGeom>
          <a:solidFill>
            <a:srgbClr val="E6555D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5" name="Google Shape;345;p7"/>
          <p:cNvSpPr txBox="1"/>
          <p:nvPr/>
        </p:nvSpPr>
        <p:spPr>
          <a:xfrm>
            <a:off x="10712245" y="6324260"/>
            <a:ext cx="3539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fld>
            <a:endParaRPr sz="105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6" name="Google Shape;3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75" y="1432114"/>
            <a:ext cx="3846875" cy="37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1607</Words>
  <Application>Microsoft Office PowerPoint</Application>
  <PresentationFormat>Widescreen</PresentationFormat>
  <Paragraphs>241</Paragraphs>
  <Slides>24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Consolas</vt:lpstr>
      <vt:lpstr>Arial</vt:lpstr>
      <vt:lpstr>Roboto</vt:lpstr>
      <vt:lpstr>Quattrocento Sans</vt:lpstr>
      <vt:lpstr>Office Theme</vt:lpstr>
      <vt:lpstr>think-cell Slide</vt:lpstr>
      <vt:lpstr>PowerPoint Presentation</vt:lpstr>
      <vt:lpstr>PowerPoint Presentation</vt:lpstr>
      <vt:lpstr>Data Science and AI master at University of Liverpool</vt:lpstr>
      <vt:lpstr>Research method 1</vt:lpstr>
      <vt:lpstr>Research method 2</vt:lpstr>
      <vt:lpstr>Research method 3</vt:lpstr>
      <vt:lpstr>Projects 1~4</vt:lpstr>
      <vt:lpstr>Projects 5 &amp; 6</vt:lpstr>
      <vt:lpstr>Projects 7~9</vt:lpstr>
      <vt:lpstr>CNNs </vt:lpstr>
      <vt:lpstr>PyTorch</vt:lpstr>
      <vt:lpstr>Tensorflow</vt:lpstr>
      <vt:lpstr>CUDA &amp; cuDNN</vt:lpstr>
      <vt:lpstr>MLP(scikit-learn)</vt:lpstr>
      <vt:lpstr>ML</vt:lpstr>
      <vt:lpstr>Reinforcement Learning</vt:lpstr>
      <vt:lpstr>PowerPoint Presentation</vt:lpstr>
      <vt:lpstr>Credit Card Fraud Detection Model Application dissertation(Ensemble)</vt:lpstr>
      <vt:lpstr>Overall</vt:lpstr>
      <vt:lpstr>Uni </vt:lpstr>
      <vt:lpstr>Out of Uni 1 Nottingham, Royal Hackaway Hackathon</vt:lpstr>
      <vt:lpstr>Hackathon : OpenCV</vt:lpstr>
      <vt:lpstr>Out of Uni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24slides18</dc:creator>
  <cp:lastModifiedBy>Chang, Chiao-min</cp:lastModifiedBy>
  <cp:revision>8</cp:revision>
  <dcterms:created xsi:type="dcterms:W3CDTF">2022-09-30T06:10:12Z</dcterms:created>
  <dcterms:modified xsi:type="dcterms:W3CDTF">2025-09-23T17:34:30Z</dcterms:modified>
</cp:coreProperties>
</file>